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94" r:id="rId24"/>
    <p:sldId id="29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1380" y="-3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9556966-2023-4EC8-97C3-01BE39E96908}" type="datetimeFigureOut">
              <a:rPr lang="en-US" smtClean="0"/>
              <a:pPr/>
              <a:t>3/28/2018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668C9AD-518F-4472-8C80-3E54A41901FD}"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556966-2023-4EC8-97C3-01BE39E96908}" type="datetimeFigureOut">
              <a:rPr lang="en-US" smtClean="0"/>
              <a:pPr/>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68C9AD-518F-4472-8C80-3E54A41901F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668C9AD-518F-4472-8C80-3E54A41901FD}"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556966-2023-4EC8-97C3-01BE39E96908}" type="datetimeFigureOut">
              <a:rPr lang="en-US" smtClean="0"/>
              <a:pPr/>
              <a:t>3/28/2018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9556966-2023-4EC8-97C3-01BE39E96908}" type="datetimeFigureOut">
              <a:rPr lang="en-US" smtClean="0"/>
              <a:pPr/>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668C9AD-518F-4472-8C80-3E54A41901FD}"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9556966-2023-4EC8-97C3-01BE39E96908}" type="datetimeFigureOut">
              <a:rPr lang="en-US" smtClean="0"/>
              <a:pPr/>
              <a:t>3/28/2018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668C9AD-518F-4472-8C80-3E54A41901FD}"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9556966-2023-4EC8-97C3-01BE39E96908}" type="datetimeFigureOut">
              <a:rPr lang="en-US" smtClean="0"/>
              <a:pPr/>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68C9AD-518F-4472-8C80-3E54A41901FD}"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9556966-2023-4EC8-97C3-01BE39E96908}" type="datetimeFigureOut">
              <a:rPr lang="en-US" smtClean="0"/>
              <a:pPr/>
              <a:t>3/28/2018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668C9AD-518F-4472-8C80-3E54A41901FD}"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556966-2023-4EC8-97C3-01BE39E96908}" type="datetimeFigureOut">
              <a:rPr lang="en-US" smtClean="0"/>
              <a:pPr/>
              <a:t>3/28/2018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668C9AD-518F-4472-8C80-3E54A41901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9556966-2023-4EC8-97C3-01BE39E96908}" type="datetimeFigureOut">
              <a:rPr lang="en-US" smtClean="0"/>
              <a:pPr/>
              <a:t>3/28/2018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668C9AD-518F-4472-8C80-3E54A41901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668C9AD-518F-4472-8C80-3E54A41901FD}"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9556966-2023-4EC8-97C3-01BE39E96908}" type="datetimeFigureOut">
              <a:rPr lang="en-US" smtClean="0"/>
              <a:pPr/>
              <a:t>3/28/2018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668C9AD-518F-4472-8C80-3E54A41901FD}"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9556966-2023-4EC8-97C3-01BE39E96908}" type="datetimeFigureOut">
              <a:rPr lang="en-US" smtClean="0"/>
              <a:pPr/>
              <a:t>3/28/2018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9556966-2023-4EC8-97C3-01BE39E96908}" type="datetimeFigureOut">
              <a:rPr lang="en-US" smtClean="0"/>
              <a:pPr/>
              <a:t>3/28/2018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668C9AD-518F-4472-8C80-3E54A41901FD}"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0070C0"/>
                </a:solidFill>
              </a:rPr>
              <a:t>Pengunduran Diri Sekutu Lama </a:t>
            </a:r>
            <a:endParaRPr lang="en-US" dirty="0">
              <a:solidFill>
                <a:srgbClr val="0070C0"/>
              </a:solidFill>
            </a:endParaRPr>
          </a:p>
        </p:txBody>
      </p:sp>
      <p:sp>
        <p:nvSpPr>
          <p:cNvPr id="5" name="TextBox 4"/>
          <p:cNvSpPr txBox="1"/>
          <p:nvPr/>
        </p:nvSpPr>
        <p:spPr>
          <a:xfrm>
            <a:off x="228600" y="1524000"/>
            <a:ext cx="8610600" cy="6124754"/>
          </a:xfrm>
          <a:prstGeom prst="rect">
            <a:avLst/>
          </a:prstGeom>
          <a:noFill/>
        </p:spPr>
        <p:txBody>
          <a:bodyPr wrap="square" rtlCol="0">
            <a:spAutoFit/>
          </a:bodyPr>
          <a:lstStyle/>
          <a:p>
            <a:pPr algn="just">
              <a:buNone/>
            </a:pPr>
            <a:r>
              <a:rPr lang="id-ID" sz="2800" dirty="0" smtClean="0"/>
              <a:t>Pembubaran persekutuan dapat terjadi, dikarenakan pengunduran diri seorang sekutu atau lebih. </a:t>
            </a:r>
          </a:p>
          <a:p>
            <a:pPr algn="just">
              <a:buNone/>
            </a:pPr>
            <a:endParaRPr lang="id-ID" sz="2800" dirty="0" smtClean="0"/>
          </a:p>
          <a:p>
            <a:pPr algn="just">
              <a:buNone/>
            </a:pPr>
            <a:r>
              <a:rPr lang="id-ID" sz="2800" dirty="0" smtClean="0"/>
              <a:t>Hal ini dapat diselesaikan sebagai berikut : Bagian penyertaan sekutu yang mengundurkan diri dijual kepada sekutu lama atau sekutu baru. </a:t>
            </a:r>
          </a:p>
          <a:p>
            <a:pPr algn="just">
              <a:buNone/>
            </a:pPr>
            <a:endParaRPr lang="id-ID" sz="2800" dirty="0" smtClean="0"/>
          </a:p>
          <a:p>
            <a:pPr algn="just">
              <a:buNone/>
            </a:pPr>
            <a:r>
              <a:rPr lang="id-ID" sz="2800" dirty="0" smtClean="0"/>
              <a:t>Pada umumnya pembayaran kepada sekutu yang keluar lebih besar dari saldo modalnya. </a:t>
            </a:r>
          </a:p>
          <a:p>
            <a:pPr algn="just">
              <a:buNone/>
            </a:pPr>
            <a:r>
              <a:rPr lang="id-ID" sz="2800" dirty="0" smtClean="0"/>
              <a:t>Caranya ada 2, yaitu : </a:t>
            </a:r>
          </a:p>
          <a:p>
            <a:pPr marL="514350" indent="-514350" algn="just">
              <a:buAutoNum type="arabicPeriod"/>
            </a:pPr>
            <a:r>
              <a:rPr lang="id-ID" sz="2800" dirty="0" smtClean="0"/>
              <a:t>Metode Bonus. </a:t>
            </a:r>
          </a:p>
          <a:p>
            <a:pPr marL="514350" indent="-514350" algn="just">
              <a:buAutoNum type="arabicPeriod"/>
            </a:pPr>
            <a:r>
              <a:rPr lang="id-ID" sz="2800" dirty="0" smtClean="0"/>
              <a:t>Metode Goodwill. </a:t>
            </a:r>
          </a:p>
          <a:p>
            <a:pPr marL="514350" indent="-514350" algn="just">
              <a:buAutoNum type="arabicPeriod"/>
            </a:pPr>
            <a:endParaRPr lang="en-US" sz="2800" dirty="0" smtClean="0"/>
          </a:p>
          <a:p>
            <a:pPr algn="just"/>
            <a:endParaRPr lang="id-ID" sz="2800" dirty="0"/>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1524000"/>
          </a:xfrm>
        </p:spPr>
        <p:txBody>
          <a:bodyPr>
            <a:normAutofit/>
          </a:bodyPr>
          <a:lstStyle/>
          <a:p>
            <a:pPr algn="just"/>
            <a:r>
              <a:rPr lang="id-ID" sz="3000" dirty="0" smtClean="0">
                <a:solidFill>
                  <a:schemeClr val="tx1"/>
                </a:solidFill>
              </a:rPr>
              <a:t>c. Metode Campuran </a:t>
            </a:r>
            <a:endParaRPr lang="en-US" sz="3000" dirty="0">
              <a:solidFill>
                <a:schemeClr val="tx1"/>
              </a:solidFill>
            </a:endParaRPr>
          </a:p>
        </p:txBody>
      </p:sp>
      <p:sp>
        <p:nvSpPr>
          <p:cNvPr id="5" name="TextBox 4"/>
          <p:cNvSpPr txBox="1"/>
          <p:nvPr/>
        </p:nvSpPr>
        <p:spPr>
          <a:xfrm>
            <a:off x="228600" y="1706931"/>
            <a:ext cx="8610600" cy="1754326"/>
          </a:xfrm>
          <a:prstGeom prst="rect">
            <a:avLst/>
          </a:prstGeom>
          <a:noFill/>
        </p:spPr>
        <p:txBody>
          <a:bodyPr wrap="square" rtlCol="0">
            <a:spAutoFit/>
          </a:bodyPr>
          <a:lstStyle/>
          <a:p>
            <a:pPr marL="514350" indent="-514350" algn="just">
              <a:lnSpc>
                <a:spcPct val="150000"/>
              </a:lnSpc>
              <a:buAutoNum type="arabicPeriod"/>
            </a:pPr>
            <a:r>
              <a:rPr lang="id-ID" sz="2400" dirty="0" smtClean="0"/>
              <a:t>Terhadap aset spesifik disesuaikan ke nilai pasar. </a:t>
            </a:r>
          </a:p>
          <a:p>
            <a:pPr marL="514350" indent="-514350" algn="just">
              <a:lnSpc>
                <a:spcPct val="150000"/>
              </a:lnSpc>
              <a:buAutoNum type="arabicPeriod"/>
            </a:pPr>
            <a:r>
              <a:rPr lang="id-ID" sz="2400" dirty="0" smtClean="0"/>
              <a:t>Tidak ada pengakuan goodwill. </a:t>
            </a:r>
          </a:p>
          <a:p>
            <a:pPr marL="514350" indent="-514350" algn="just">
              <a:lnSpc>
                <a:spcPct val="150000"/>
              </a:lnSpc>
              <a:buAutoNum type="arabicPeriod"/>
            </a:pPr>
            <a:r>
              <a:rPr lang="id-ID" sz="2400" dirty="0" smtClean="0"/>
              <a:t>Bonus diberikan.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1524000"/>
          </a:xfrm>
        </p:spPr>
        <p:txBody>
          <a:bodyPr>
            <a:normAutofit/>
          </a:bodyPr>
          <a:lstStyle/>
          <a:p>
            <a:pPr algn="just"/>
            <a:r>
              <a:rPr lang="id-ID" sz="3000" dirty="0" smtClean="0">
                <a:solidFill>
                  <a:schemeClr val="tx1"/>
                </a:solidFill>
              </a:rPr>
              <a:t>Contoh : </a:t>
            </a:r>
            <a:endParaRPr lang="en-US" sz="3000" dirty="0">
              <a:solidFill>
                <a:schemeClr val="tx1"/>
              </a:solidFill>
            </a:endParaRPr>
          </a:p>
        </p:txBody>
      </p:sp>
      <p:sp>
        <p:nvSpPr>
          <p:cNvPr id="5" name="TextBox 4"/>
          <p:cNvSpPr txBox="1"/>
          <p:nvPr/>
        </p:nvSpPr>
        <p:spPr>
          <a:xfrm>
            <a:off x="304800" y="1759089"/>
            <a:ext cx="8610600" cy="5632311"/>
          </a:xfrm>
          <a:prstGeom prst="rect">
            <a:avLst/>
          </a:prstGeom>
          <a:noFill/>
        </p:spPr>
        <p:txBody>
          <a:bodyPr wrap="square" rtlCol="0">
            <a:spAutoFit/>
          </a:bodyPr>
          <a:lstStyle/>
          <a:p>
            <a:pPr marL="514350" indent="-514350" algn="just">
              <a:lnSpc>
                <a:spcPct val="150000"/>
              </a:lnSpc>
            </a:pPr>
            <a:r>
              <a:rPr lang="id-ID" sz="2400" dirty="0" smtClean="0"/>
              <a:t>Modal R 		Rp 50.000.000 </a:t>
            </a:r>
          </a:p>
          <a:p>
            <a:pPr marL="514350" indent="-514350" algn="just">
              <a:lnSpc>
                <a:spcPct val="150000"/>
              </a:lnSpc>
            </a:pPr>
            <a:r>
              <a:rPr lang="id-ID" sz="2400" dirty="0" smtClean="0"/>
              <a:t>Modal S 		Rp 20.000.000 </a:t>
            </a:r>
          </a:p>
          <a:p>
            <a:pPr marL="514350" indent="-514350" algn="just">
              <a:lnSpc>
                <a:spcPct val="150000"/>
              </a:lnSpc>
            </a:pPr>
            <a:r>
              <a:rPr lang="id-ID" sz="2400" dirty="0" smtClean="0"/>
              <a:t>Modal A 		Rp 30.000.000 </a:t>
            </a:r>
          </a:p>
          <a:p>
            <a:pPr marL="514350" indent="-514350" algn="just">
              <a:lnSpc>
                <a:spcPct val="150000"/>
              </a:lnSpc>
            </a:pPr>
            <a:endParaRPr lang="id-ID" sz="2400" dirty="0" smtClean="0"/>
          </a:p>
          <a:p>
            <a:pPr marL="514350" indent="-514350" algn="just">
              <a:lnSpc>
                <a:spcPct val="150000"/>
              </a:lnSpc>
            </a:pPr>
            <a:r>
              <a:rPr lang="id-ID" sz="2400" dirty="0" smtClean="0"/>
              <a:t>	Rasio laba rugi 6 : 2 : 2. Dilakukan penilaian terhadap persediaan Firma tersebut, yaitu disepakati nilai pasar adalah Rp 30.000.000 sedangkan nilai bukunya Rp 20.000.000. S meninggal dan kepadanya dibayar Rp 30.000.000. </a:t>
            </a:r>
          </a:p>
          <a:p>
            <a:pPr marL="514350" indent="-514350" algn="just">
              <a:lnSpc>
                <a:spcPct val="150000"/>
              </a:lnSpc>
            </a:pPr>
            <a:endParaRPr lang="id-ID" sz="2400" dirty="0" smtClean="0"/>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9375648" cy="2362200"/>
          </a:xfrm>
        </p:spPr>
        <p:txBody>
          <a:bodyPr>
            <a:normAutofit/>
          </a:bodyPr>
          <a:lstStyle/>
          <a:p>
            <a:pPr marL="514350" indent="-514350" algn="l">
              <a:lnSpc>
                <a:spcPct val="150000"/>
              </a:lnSpc>
            </a:pPr>
            <a:r>
              <a:rPr lang="id-ID" sz="2800" dirty="0" smtClean="0">
                <a:solidFill>
                  <a:schemeClr val="tx1"/>
                </a:solidFill>
              </a:rPr>
              <a:t>Jawab : </a:t>
            </a:r>
            <a:br>
              <a:rPr lang="id-ID" sz="2800" dirty="0" smtClean="0">
                <a:solidFill>
                  <a:schemeClr val="tx1"/>
                </a:solidFill>
              </a:rPr>
            </a:br>
            <a:r>
              <a:rPr lang="id-ID" sz="2800" dirty="0" smtClean="0">
                <a:solidFill>
                  <a:schemeClr val="tx1"/>
                </a:solidFill>
              </a:rPr>
              <a:t>1. Metode Bonus </a:t>
            </a:r>
            <a:br>
              <a:rPr lang="id-ID" sz="2800" dirty="0" smtClean="0">
                <a:solidFill>
                  <a:schemeClr val="tx1"/>
                </a:solidFill>
              </a:rPr>
            </a:br>
            <a:r>
              <a:rPr lang="id-ID" sz="3200" dirty="0" smtClean="0">
                <a:solidFill>
                  <a:schemeClr val="tx1"/>
                </a:solidFill>
              </a:rPr>
              <a:t>	</a:t>
            </a:r>
            <a:endParaRPr lang="en-US" sz="3000" dirty="0">
              <a:solidFill>
                <a:schemeClr val="tx1"/>
              </a:solidFill>
            </a:endParaRPr>
          </a:p>
        </p:txBody>
      </p:sp>
      <p:sp>
        <p:nvSpPr>
          <p:cNvPr id="5" name="TextBox 4"/>
          <p:cNvSpPr txBox="1"/>
          <p:nvPr/>
        </p:nvSpPr>
        <p:spPr>
          <a:xfrm>
            <a:off x="228600" y="1481078"/>
            <a:ext cx="8610600" cy="2862322"/>
          </a:xfrm>
          <a:prstGeom prst="rect">
            <a:avLst/>
          </a:prstGeom>
          <a:noFill/>
        </p:spPr>
        <p:txBody>
          <a:bodyPr wrap="square" rtlCol="0">
            <a:spAutoFit/>
          </a:bodyPr>
          <a:lstStyle/>
          <a:p>
            <a:pPr marL="514350" indent="-514350" algn="just">
              <a:lnSpc>
                <a:spcPct val="150000"/>
              </a:lnSpc>
            </a:pPr>
            <a:r>
              <a:rPr lang="id-ID" sz="2400" dirty="0" smtClean="0"/>
              <a:t>R 	= 6 x Rp 10.000.000 = Rp 7.500.000  </a:t>
            </a:r>
          </a:p>
          <a:p>
            <a:pPr marL="514350" indent="-514350" algn="just">
              <a:lnSpc>
                <a:spcPct val="150000"/>
              </a:lnSpc>
            </a:pPr>
            <a:r>
              <a:rPr lang="id-ID" sz="2400" dirty="0" smtClean="0"/>
              <a:t>	    8 </a:t>
            </a:r>
          </a:p>
          <a:p>
            <a:pPr marL="514350" indent="-514350" algn="just">
              <a:lnSpc>
                <a:spcPct val="150000"/>
              </a:lnSpc>
            </a:pPr>
            <a:r>
              <a:rPr lang="id-ID" sz="2400" dirty="0" smtClean="0"/>
              <a:t>A 	= 2 x Rp 10.000.000 = Rp 2.500.000 </a:t>
            </a:r>
          </a:p>
          <a:p>
            <a:pPr marL="514350" indent="-514350" algn="just">
              <a:lnSpc>
                <a:spcPct val="150000"/>
              </a:lnSpc>
            </a:pPr>
            <a:r>
              <a:rPr lang="id-ID" sz="2400" dirty="0" smtClean="0"/>
              <a:t>	    8 </a:t>
            </a:r>
          </a:p>
          <a:p>
            <a:pPr marL="514350" indent="-514350" algn="just">
              <a:lnSpc>
                <a:spcPct val="150000"/>
              </a:lnSpc>
            </a:pPr>
            <a:r>
              <a:rPr lang="id-ID" sz="2400" dirty="0" smtClean="0"/>
              <a:t>	    </a:t>
            </a:r>
          </a:p>
        </p:txBody>
      </p:sp>
      <p:cxnSp>
        <p:nvCxnSpPr>
          <p:cNvPr id="6" name="Straight Connector 5"/>
          <p:cNvCxnSpPr/>
          <p:nvPr/>
        </p:nvCxnSpPr>
        <p:spPr>
          <a:xfrm>
            <a:off x="990600" y="2057400"/>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90600" y="3124200"/>
            <a:ext cx="381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59539" y="3881735"/>
            <a:ext cx="1314784" cy="461665"/>
          </a:xfrm>
          <a:prstGeom prst="rect">
            <a:avLst/>
          </a:prstGeom>
        </p:spPr>
        <p:txBody>
          <a:bodyPr wrap="none">
            <a:spAutoFit/>
          </a:bodyPr>
          <a:lstStyle/>
          <a:p>
            <a:r>
              <a:rPr lang="id-ID" sz="2400" dirty="0" smtClean="0"/>
              <a:t>Jurnal : </a:t>
            </a:r>
            <a:endParaRPr lang="id-ID" sz="2400" dirty="0"/>
          </a:p>
        </p:txBody>
      </p:sp>
      <p:sp>
        <p:nvSpPr>
          <p:cNvPr id="9" name="Rectangle 8"/>
          <p:cNvSpPr/>
          <p:nvPr/>
        </p:nvSpPr>
        <p:spPr>
          <a:xfrm>
            <a:off x="381000" y="4602540"/>
            <a:ext cx="8763000" cy="1569660"/>
          </a:xfrm>
          <a:prstGeom prst="rect">
            <a:avLst/>
          </a:prstGeom>
        </p:spPr>
        <p:txBody>
          <a:bodyPr wrap="square">
            <a:spAutoFit/>
          </a:bodyPr>
          <a:lstStyle/>
          <a:p>
            <a:pPr marL="514350" indent="-514350" algn="just"/>
            <a:r>
              <a:rPr lang="id-ID" sz="2400" dirty="0" smtClean="0"/>
              <a:t>Modal R 		Rp  7.500.000 </a:t>
            </a:r>
          </a:p>
          <a:p>
            <a:pPr marL="514350" indent="-514350" algn="just"/>
            <a:r>
              <a:rPr lang="id-ID" sz="2400" dirty="0" smtClean="0"/>
              <a:t>Modal A 		Rp  2.500.000 </a:t>
            </a:r>
          </a:p>
          <a:p>
            <a:pPr marL="514350" indent="-514350" algn="just"/>
            <a:r>
              <a:rPr lang="id-ID" sz="2400" dirty="0" smtClean="0"/>
              <a:t>Modal S 		Rp 20.000.000 </a:t>
            </a:r>
          </a:p>
          <a:p>
            <a:pPr marL="514350" indent="-514350" algn="just"/>
            <a:r>
              <a:rPr lang="id-ID" sz="2400" dirty="0" smtClean="0"/>
              <a:t>	Kas 					Rp 30.000.000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7848"/>
            <a:ext cx="8534400" cy="758952"/>
          </a:xfrm>
        </p:spPr>
        <p:txBody>
          <a:bodyPr>
            <a:normAutofit/>
          </a:bodyPr>
          <a:lstStyle/>
          <a:p>
            <a:pPr algn="l"/>
            <a:r>
              <a:rPr lang="id-ID" sz="2800" dirty="0" smtClean="0">
                <a:solidFill>
                  <a:schemeClr val="tx1"/>
                </a:solidFill>
              </a:rPr>
              <a:t>2. Metode Goodwill </a:t>
            </a:r>
            <a:r>
              <a:rPr lang="id-ID" sz="3600" dirty="0" smtClean="0">
                <a:solidFill>
                  <a:schemeClr val="tx1"/>
                </a:solidFill>
              </a:rPr>
              <a:t> </a:t>
            </a:r>
            <a:endParaRPr lang="id-ID" sz="3600" dirty="0">
              <a:solidFill>
                <a:schemeClr val="tx1"/>
              </a:solidFill>
            </a:endParaRPr>
          </a:p>
        </p:txBody>
      </p:sp>
      <p:sp>
        <p:nvSpPr>
          <p:cNvPr id="7" name="TextBox 6"/>
          <p:cNvSpPr txBox="1"/>
          <p:nvPr/>
        </p:nvSpPr>
        <p:spPr>
          <a:xfrm>
            <a:off x="76200" y="1732002"/>
            <a:ext cx="8915400" cy="2800767"/>
          </a:xfrm>
          <a:prstGeom prst="rect">
            <a:avLst/>
          </a:prstGeom>
          <a:noFill/>
        </p:spPr>
        <p:txBody>
          <a:bodyPr wrap="square" rtlCol="0">
            <a:spAutoFit/>
          </a:bodyPr>
          <a:lstStyle/>
          <a:p>
            <a:pPr marL="514350" indent="-514350" algn="just"/>
            <a:r>
              <a:rPr lang="id-ID" sz="2200" dirty="0" smtClean="0"/>
              <a:t>Modal S 		= Rp 30.000.000 </a:t>
            </a:r>
          </a:p>
          <a:p>
            <a:pPr marL="514350" indent="-514350" algn="just"/>
            <a:r>
              <a:rPr lang="id-ID" sz="2200" dirty="0" smtClean="0"/>
              <a:t>= Rp 20% Hak dalam laba -&gt; 100 x Rp 30.000.000 = Rp 150.000.000 </a:t>
            </a:r>
          </a:p>
          <a:p>
            <a:pPr marL="514350" indent="-514350" algn="just">
              <a:lnSpc>
                <a:spcPct val="150000"/>
              </a:lnSpc>
            </a:pPr>
            <a:r>
              <a:rPr lang="id-ID" sz="2200" dirty="0" smtClean="0"/>
              <a:t>Total Modal 						= Rp 100.000.000 </a:t>
            </a:r>
          </a:p>
          <a:p>
            <a:pPr marL="514350" indent="-514350" algn="just">
              <a:lnSpc>
                <a:spcPct val="150000"/>
              </a:lnSpc>
            </a:pPr>
            <a:r>
              <a:rPr lang="id-ID" sz="2200" dirty="0" smtClean="0"/>
              <a:t>Selisih 							=Rp    50.000.000 </a:t>
            </a:r>
          </a:p>
          <a:p>
            <a:pPr marL="514350" indent="-514350" algn="just">
              <a:lnSpc>
                <a:spcPct val="150000"/>
              </a:lnSpc>
            </a:pPr>
            <a:r>
              <a:rPr lang="id-ID" sz="2200" dirty="0" smtClean="0"/>
              <a:t>Persediaan ( terlalu rendah ) 			            =(Rp   10.000.000) </a:t>
            </a:r>
          </a:p>
          <a:p>
            <a:pPr marL="514350" indent="-514350" algn="just">
              <a:lnSpc>
                <a:spcPct val="150000"/>
              </a:lnSpc>
            </a:pPr>
            <a:r>
              <a:rPr lang="id-ID" sz="2200" dirty="0" smtClean="0"/>
              <a:t>Goodwill 						=  Rp 40.000.000  </a:t>
            </a:r>
          </a:p>
        </p:txBody>
      </p:sp>
      <p:cxnSp>
        <p:nvCxnSpPr>
          <p:cNvPr id="9" name="Straight Connector 8"/>
          <p:cNvCxnSpPr/>
          <p:nvPr/>
        </p:nvCxnSpPr>
        <p:spPr>
          <a:xfrm>
            <a:off x="6324600" y="2971800"/>
            <a:ext cx="2514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24600" y="3960812"/>
            <a:ext cx="2514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7848"/>
            <a:ext cx="8534400" cy="758952"/>
          </a:xfrm>
        </p:spPr>
        <p:txBody>
          <a:bodyPr>
            <a:normAutofit fontScale="90000"/>
          </a:bodyPr>
          <a:lstStyle/>
          <a:p>
            <a:pPr algn="l"/>
            <a:r>
              <a:rPr lang="id-ID" sz="2400" dirty="0" smtClean="0">
                <a:solidFill>
                  <a:schemeClr val="tx1"/>
                </a:solidFill>
              </a:rPr>
              <a:t>Alokasi goodwill dan nilai persediaan yang terlalu rendah adalah : </a:t>
            </a:r>
            <a:endParaRPr lang="id-ID" sz="2400" dirty="0">
              <a:solidFill>
                <a:schemeClr val="tx1"/>
              </a:solidFill>
            </a:endParaRPr>
          </a:p>
        </p:txBody>
      </p:sp>
      <p:sp>
        <p:nvSpPr>
          <p:cNvPr id="7" name="TextBox 6"/>
          <p:cNvSpPr txBox="1"/>
          <p:nvPr/>
        </p:nvSpPr>
        <p:spPr>
          <a:xfrm>
            <a:off x="76200" y="1732002"/>
            <a:ext cx="8915400" cy="3046988"/>
          </a:xfrm>
          <a:prstGeom prst="rect">
            <a:avLst/>
          </a:prstGeom>
          <a:noFill/>
        </p:spPr>
        <p:txBody>
          <a:bodyPr wrap="square" rtlCol="0">
            <a:spAutoFit/>
          </a:bodyPr>
          <a:lstStyle/>
          <a:p>
            <a:pPr marL="514350" indent="-514350" algn="just"/>
            <a:r>
              <a:rPr lang="id-ID" sz="2400" dirty="0" smtClean="0"/>
              <a:t>R 			= 6 x Rp 50.000.000 = Rp 30.000.000 </a:t>
            </a:r>
          </a:p>
          <a:p>
            <a:pPr marL="514350" indent="-514350" algn="just"/>
            <a:r>
              <a:rPr lang="id-ID" sz="2400" dirty="0" smtClean="0"/>
              <a:t>			    8 </a:t>
            </a:r>
          </a:p>
          <a:p>
            <a:pPr marL="514350" indent="-514350" algn="just"/>
            <a:endParaRPr lang="id-ID" sz="2400" dirty="0" smtClean="0"/>
          </a:p>
          <a:p>
            <a:pPr marL="514350" indent="-514350" algn="just"/>
            <a:r>
              <a:rPr lang="id-ID" sz="2400" dirty="0" smtClean="0"/>
              <a:t>A 			= 2 x Rp 50.000.000 = Rp 10.000.000 </a:t>
            </a:r>
          </a:p>
          <a:p>
            <a:pPr marL="514350" indent="-514350" algn="just"/>
            <a:r>
              <a:rPr lang="id-ID" sz="2400" dirty="0" smtClean="0"/>
              <a:t>			   10   </a:t>
            </a:r>
          </a:p>
          <a:p>
            <a:pPr marL="514350" indent="-514350" algn="just"/>
            <a:endParaRPr lang="id-ID" sz="2400" dirty="0" smtClean="0"/>
          </a:p>
          <a:p>
            <a:pPr marL="514350" indent="-514350" algn="just"/>
            <a:r>
              <a:rPr lang="id-ID" sz="2400" dirty="0" smtClean="0"/>
              <a:t>S 			= 2 x Rp 50.000.000 = Rp 10.000.000 </a:t>
            </a:r>
          </a:p>
          <a:p>
            <a:pPr marL="514350" indent="-514350" algn="just"/>
            <a:r>
              <a:rPr lang="id-ID" sz="2400" dirty="0" smtClean="0"/>
              <a:t>			   10 </a:t>
            </a:r>
          </a:p>
        </p:txBody>
      </p:sp>
      <p:cxnSp>
        <p:nvCxnSpPr>
          <p:cNvPr id="8" name="Straight Connector 7"/>
          <p:cNvCxnSpPr/>
          <p:nvPr/>
        </p:nvCxnSpPr>
        <p:spPr>
          <a:xfrm>
            <a:off x="2133600" y="2133600"/>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33600" y="3275012"/>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133600" y="4341812"/>
            <a:ext cx="3810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9375648" cy="2362200"/>
          </a:xfrm>
        </p:spPr>
        <p:txBody>
          <a:bodyPr>
            <a:normAutofit/>
          </a:bodyPr>
          <a:lstStyle/>
          <a:p>
            <a:pPr marL="514350" indent="-514350" algn="l">
              <a:lnSpc>
                <a:spcPct val="150000"/>
              </a:lnSpc>
            </a:pPr>
            <a:r>
              <a:rPr lang="id-ID" sz="2800" dirty="0" smtClean="0">
                <a:solidFill>
                  <a:schemeClr val="tx1"/>
                </a:solidFill>
              </a:rPr>
              <a:t>Jurnal : </a:t>
            </a:r>
            <a:br>
              <a:rPr lang="id-ID" sz="2800" dirty="0" smtClean="0">
                <a:solidFill>
                  <a:schemeClr val="tx1"/>
                </a:solidFill>
              </a:rPr>
            </a:br>
            <a:r>
              <a:rPr lang="id-ID" sz="2800" dirty="0" smtClean="0">
                <a:solidFill>
                  <a:schemeClr val="tx1"/>
                </a:solidFill>
              </a:rPr>
              <a:t>	</a:t>
            </a:r>
            <a:endParaRPr lang="en-US" sz="2800" dirty="0">
              <a:solidFill>
                <a:schemeClr val="tx1"/>
              </a:solidFill>
            </a:endParaRPr>
          </a:p>
        </p:txBody>
      </p:sp>
      <p:sp>
        <p:nvSpPr>
          <p:cNvPr id="9" name="Rectangle 8"/>
          <p:cNvSpPr/>
          <p:nvPr/>
        </p:nvSpPr>
        <p:spPr>
          <a:xfrm>
            <a:off x="152400" y="1752600"/>
            <a:ext cx="8763000" cy="3539430"/>
          </a:xfrm>
          <a:prstGeom prst="rect">
            <a:avLst/>
          </a:prstGeom>
        </p:spPr>
        <p:txBody>
          <a:bodyPr wrap="square">
            <a:spAutoFit/>
          </a:bodyPr>
          <a:lstStyle/>
          <a:p>
            <a:pPr marL="514350" indent="-514350" algn="just">
              <a:buAutoNum type="alphaLcPeriod"/>
            </a:pPr>
            <a:r>
              <a:rPr lang="id-ID" sz="2800" dirty="0" smtClean="0"/>
              <a:t>Persediaan 		Rp 10.000.000 </a:t>
            </a:r>
          </a:p>
          <a:p>
            <a:pPr marL="514350" indent="-514350" algn="just"/>
            <a:r>
              <a:rPr lang="id-ID" sz="2800" dirty="0" smtClean="0"/>
              <a:t>	Goodwill 		Rp 40.000.000 </a:t>
            </a:r>
          </a:p>
          <a:p>
            <a:pPr marL="514350" indent="-514350" algn="just"/>
            <a:r>
              <a:rPr lang="id-ID" sz="2800" dirty="0" smtClean="0"/>
              <a:t>		Modal R 				Rp 30.000.000 </a:t>
            </a:r>
          </a:p>
          <a:p>
            <a:pPr marL="514350" indent="-514350" algn="just"/>
            <a:r>
              <a:rPr lang="id-ID" sz="2800" dirty="0" smtClean="0"/>
              <a:t>		Modal A 				Rp 10.000.000 </a:t>
            </a:r>
          </a:p>
          <a:p>
            <a:pPr marL="514350" indent="-514350" algn="just"/>
            <a:r>
              <a:rPr lang="id-ID" sz="2800" dirty="0" smtClean="0"/>
              <a:t>		Modal S 				Rp 10.000.000 </a:t>
            </a:r>
          </a:p>
          <a:p>
            <a:pPr marL="514350" indent="-514350" algn="just"/>
            <a:endParaRPr lang="id-ID" sz="2800" dirty="0" smtClean="0"/>
          </a:p>
          <a:p>
            <a:pPr marL="514350" indent="-514350" algn="just">
              <a:buAutoNum type="alphaLcPeriod" startAt="2"/>
            </a:pPr>
            <a:r>
              <a:rPr lang="id-ID" sz="2800" dirty="0" smtClean="0"/>
              <a:t>Modal S 			Rp 30.000.000 </a:t>
            </a:r>
          </a:p>
          <a:p>
            <a:pPr marL="971550" lvl="1" indent="-514350" algn="just"/>
            <a:r>
              <a:rPr lang="id-ID" sz="2800" dirty="0" smtClean="0"/>
              <a:t>	Kas 					Rp 30.000.000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0"/>
            <a:ext cx="8534400" cy="1292352"/>
          </a:xfrm>
        </p:spPr>
        <p:txBody>
          <a:bodyPr>
            <a:noAutofit/>
          </a:bodyPr>
          <a:lstStyle/>
          <a:p>
            <a:pPr algn="l"/>
            <a:r>
              <a:rPr lang="id-ID" sz="2400" dirty="0" smtClean="0">
                <a:solidFill>
                  <a:schemeClr val="tx1"/>
                </a:solidFill>
              </a:rPr>
              <a:t>3. Metode Campuran  </a:t>
            </a:r>
            <a:br>
              <a:rPr lang="id-ID" sz="2400" dirty="0" smtClean="0">
                <a:solidFill>
                  <a:schemeClr val="tx1"/>
                </a:solidFill>
              </a:rPr>
            </a:br>
            <a:r>
              <a:rPr lang="id-ID" sz="2400" dirty="0" smtClean="0">
                <a:solidFill>
                  <a:schemeClr val="tx1"/>
                </a:solidFill>
              </a:rPr>
              <a:t/>
            </a:r>
            <a:br>
              <a:rPr lang="id-ID" sz="2400" dirty="0" smtClean="0">
                <a:solidFill>
                  <a:schemeClr val="tx1"/>
                </a:solidFill>
              </a:rPr>
            </a:br>
            <a:r>
              <a:rPr lang="id-ID" sz="2400" dirty="0" smtClean="0">
                <a:solidFill>
                  <a:schemeClr val="tx1"/>
                </a:solidFill>
              </a:rPr>
              <a:t>	Alokasi nilai persediaan yang terlalu rendah </a:t>
            </a:r>
            <a:endParaRPr lang="id-ID" sz="2400" dirty="0">
              <a:solidFill>
                <a:schemeClr val="tx1"/>
              </a:solidFill>
            </a:endParaRPr>
          </a:p>
        </p:txBody>
      </p:sp>
      <p:sp>
        <p:nvSpPr>
          <p:cNvPr id="7" name="TextBox 6"/>
          <p:cNvSpPr txBox="1"/>
          <p:nvPr/>
        </p:nvSpPr>
        <p:spPr>
          <a:xfrm>
            <a:off x="76200" y="1732002"/>
            <a:ext cx="8915400" cy="3046988"/>
          </a:xfrm>
          <a:prstGeom prst="rect">
            <a:avLst/>
          </a:prstGeom>
          <a:noFill/>
        </p:spPr>
        <p:txBody>
          <a:bodyPr wrap="square" rtlCol="0">
            <a:spAutoFit/>
          </a:bodyPr>
          <a:lstStyle/>
          <a:p>
            <a:pPr marL="514350" indent="-514350" algn="just"/>
            <a:r>
              <a:rPr lang="id-ID" sz="2400" dirty="0" smtClean="0"/>
              <a:t>R 			= 6 x Rp 10.000.000 = Rp 6.000.000 </a:t>
            </a:r>
          </a:p>
          <a:p>
            <a:pPr marL="514350" indent="-514350" algn="just"/>
            <a:r>
              <a:rPr lang="id-ID" sz="2400" dirty="0" smtClean="0"/>
              <a:t>			   10  </a:t>
            </a:r>
          </a:p>
          <a:p>
            <a:pPr marL="514350" indent="-514350" algn="just"/>
            <a:endParaRPr lang="id-ID" sz="2400" dirty="0" smtClean="0"/>
          </a:p>
          <a:p>
            <a:pPr marL="514350" indent="-514350" algn="just"/>
            <a:r>
              <a:rPr lang="id-ID" sz="2400" dirty="0" smtClean="0"/>
              <a:t>A 			= 2 x Rp 10.000.000 = Rp 2.000.000 </a:t>
            </a:r>
          </a:p>
          <a:p>
            <a:pPr marL="514350" indent="-514350" algn="just"/>
            <a:r>
              <a:rPr lang="id-ID" sz="2400" dirty="0" smtClean="0"/>
              <a:t>			   10   </a:t>
            </a:r>
          </a:p>
          <a:p>
            <a:pPr marL="514350" indent="-514350" algn="just"/>
            <a:endParaRPr lang="id-ID" sz="2400" dirty="0" smtClean="0"/>
          </a:p>
          <a:p>
            <a:pPr marL="514350" indent="-514350" algn="just"/>
            <a:r>
              <a:rPr lang="id-ID" sz="2400" dirty="0" smtClean="0"/>
              <a:t>S 			= 2 x Rp 10.000.000 = Rp 2.000.000 </a:t>
            </a:r>
          </a:p>
          <a:p>
            <a:pPr marL="514350" indent="-514350" algn="just"/>
            <a:r>
              <a:rPr lang="id-ID" sz="2400" dirty="0" smtClean="0"/>
              <a:t>			   10 </a:t>
            </a:r>
          </a:p>
        </p:txBody>
      </p:sp>
      <p:cxnSp>
        <p:nvCxnSpPr>
          <p:cNvPr id="8" name="Straight Connector 7"/>
          <p:cNvCxnSpPr/>
          <p:nvPr/>
        </p:nvCxnSpPr>
        <p:spPr>
          <a:xfrm>
            <a:off x="2133600" y="2133600"/>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33600" y="3275012"/>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133600" y="4341812"/>
            <a:ext cx="3810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9375648" cy="2362200"/>
          </a:xfrm>
        </p:spPr>
        <p:txBody>
          <a:bodyPr>
            <a:normAutofit/>
          </a:bodyPr>
          <a:lstStyle/>
          <a:p>
            <a:pPr marL="514350" indent="-514350" algn="l">
              <a:lnSpc>
                <a:spcPct val="150000"/>
              </a:lnSpc>
            </a:pPr>
            <a:r>
              <a:rPr lang="id-ID" sz="3200" dirty="0" smtClean="0">
                <a:solidFill>
                  <a:schemeClr val="tx1"/>
                </a:solidFill>
              </a:rPr>
              <a:t>Jurnal : </a:t>
            </a:r>
            <a:br>
              <a:rPr lang="id-ID" sz="3200" dirty="0" smtClean="0">
                <a:solidFill>
                  <a:schemeClr val="tx1"/>
                </a:solidFill>
              </a:rPr>
            </a:br>
            <a:r>
              <a:rPr lang="id-ID" sz="3200" dirty="0" smtClean="0">
                <a:solidFill>
                  <a:schemeClr val="tx1"/>
                </a:solidFill>
              </a:rPr>
              <a:t>	</a:t>
            </a:r>
            <a:endParaRPr lang="en-US" sz="3200" dirty="0">
              <a:solidFill>
                <a:schemeClr val="tx1"/>
              </a:solidFill>
            </a:endParaRPr>
          </a:p>
        </p:txBody>
      </p:sp>
      <p:sp>
        <p:nvSpPr>
          <p:cNvPr id="9" name="Rectangle 8"/>
          <p:cNvSpPr/>
          <p:nvPr/>
        </p:nvSpPr>
        <p:spPr>
          <a:xfrm>
            <a:off x="152400" y="1752600"/>
            <a:ext cx="8763000" cy="2062103"/>
          </a:xfrm>
          <a:prstGeom prst="rect">
            <a:avLst/>
          </a:prstGeom>
        </p:spPr>
        <p:txBody>
          <a:bodyPr wrap="square">
            <a:spAutoFit/>
          </a:bodyPr>
          <a:lstStyle/>
          <a:p>
            <a:pPr marL="514350" indent="-514350" algn="just"/>
            <a:r>
              <a:rPr lang="id-ID" sz="3200" dirty="0" smtClean="0"/>
              <a:t>Persediaan 			Rp 10.000.000 </a:t>
            </a:r>
          </a:p>
          <a:p>
            <a:pPr marL="514350" indent="-514350" algn="just"/>
            <a:r>
              <a:rPr lang="id-ID" sz="3200" dirty="0" smtClean="0"/>
              <a:t>	Modal R 				Rp 6.000.000 </a:t>
            </a:r>
          </a:p>
          <a:p>
            <a:pPr marL="514350" indent="-514350" algn="just"/>
            <a:r>
              <a:rPr lang="id-ID" sz="3200" dirty="0" smtClean="0"/>
              <a:t>	Modal A 				Rp 2.000.000 </a:t>
            </a:r>
          </a:p>
          <a:p>
            <a:pPr marL="514350" indent="-514350" algn="just"/>
            <a:r>
              <a:rPr lang="id-ID" sz="3200" dirty="0" smtClean="0"/>
              <a:t>	Modal S 				Rp 2.000.000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219200"/>
            <a:ext cx="9375648" cy="2362200"/>
          </a:xfrm>
        </p:spPr>
        <p:txBody>
          <a:bodyPr>
            <a:normAutofit/>
          </a:bodyPr>
          <a:lstStyle/>
          <a:p>
            <a:pPr marL="514350" indent="-514350" algn="l">
              <a:lnSpc>
                <a:spcPct val="150000"/>
              </a:lnSpc>
            </a:pPr>
            <a:r>
              <a:rPr lang="id-ID" sz="3000" dirty="0" smtClean="0">
                <a:solidFill>
                  <a:schemeClr val="tx1"/>
                </a:solidFill>
              </a:rPr>
              <a:t>Perhitungan : </a:t>
            </a:r>
            <a:endParaRPr lang="en-US" sz="3000" dirty="0">
              <a:solidFill>
                <a:schemeClr val="tx1"/>
              </a:solidFill>
            </a:endParaRPr>
          </a:p>
        </p:txBody>
      </p:sp>
      <p:sp>
        <p:nvSpPr>
          <p:cNvPr id="5" name="TextBox 4"/>
          <p:cNvSpPr txBox="1"/>
          <p:nvPr/>
        </p:nvSpPr>
        <p:spPr>
          <a:xfrm>
            <a:off x="228600" y="1481078"/>
            <a:ext cx="8610600" cy="2862322"/>
          </a:xfrm>
          <a:prstGeom prst="rect">
            <a:avLst/>
          </a:prstGeom>
          <a:noFill/>
        </p:spPr>
        <p:txBody>
          <a:bodyPr wrap="square" rtlCol="0">
            <a:spAutoFit/>
          </a:bodyPr>
          <a:lstStyle/>
          <a:p>
            <a:pPr marL="514350" indent="-514350" algn="just">
              <a:lnSpc>
                <a:spcPct val="150000"/>
              </a:lnSpc>
            </a:pPr>
            <a:r>
              <a:rPr lang="id-ID" sz="2400" dirty="0" smtClean="0"/>
              <a:t>R 	= 6 x Rp 8.000.000 = Rp </a:t>
            </a:r>
            <a:r>
              <a:rPr lang="id-ID" sz="2400" dirty="0" smtClean="0"/>
              <a:t>6.</a:t>
            </a:r>
            <a:r>
              <a:rPr lang="en-US" sz="2400" smtClean="0"/>
              <a:t>0</a:t>
            </a:r>
            <a:r>
              <a:rPr lang="id-ID" sz="2400" smtClean="0"/>
              <a:t>00.000  </a:t>
            </a:r>
            <a:endParaRPr lang="id-ID" sz="2400" dirty="0" smtClean="0"/>
          </a:p>
          <a:p>
            <a:pPr marL="514350" indent="-514350" algn="just">
              <a:lnSpc>
                <a:spcPct val="150000"/>
              </a:lnSpc>
            </a:pPr>
            <a:r>
              <a:rPr lang="id-ID" sz="2400" dirty="0" smtClean="0"/>
              <a:t>	    8 </a:t>
            </a:r>
          </a:p>
          <a:p>
            <a:pPr marL="514350" indent="-514350" algn="just">
              <a:lnSpc>
                <a:spcPct val="150000"/>
              </a:lnSpc>
            </a:pPr>
            <a:r>
              <a:rPr lang="id-ID" sz="2400" dirty="0" smtClean="0"/>
              <a:t>A 	= 2 x Rp 8.000.000 = Rp 2.000.000 </a:t>
            </a:r>
          </a:p>
          <a:p>
            <a:pPr marL="514350" indent="-514350" algn="just">
              <a:lnSpc>
                <a:spcPct val="150000"/>
              </a:lnSpc>
            </a:pPr>
            <a:r>
              <a:rPr lang="id-ID" sz="2400" dirty="0" smtClean="0"/>
              <a:t>	    8 </a:t>
            </a:r>
          </a:p>
          <a:p>
            <a:pPr marL="514350" indent="-514350" algn="just">
              <a:lnSpc>
                <a:spcPct val="150000"/>
              </a:lnSpc>
            </a:pPr>
            <a:r>
              <a:rPr lang="id-ID" sz="2400" dirty="0" smtClean="0"/>
              <a:t>	    </a:t>
            </a:r>
          </a:p>
        </p:txBody>
      </p:sp>
      <p:cxnSp>
        <p:nvCxnSpPr>
          <p:cNvPr id="6" name="Straight Connector 5"/>
          <p:cNvCxnSpPr/>
          <p:nvPr/>
        </p:nvCxnSpPr>
        <p:spPr>
          <a:xfrm>
            <a:off x="990600" y="2057400"/>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90600" y="3124200"/>
            <a:ext cx="381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59539" y="3881735"/>
            <a:ext cx="1314784" cy="461665"/>
          </a:xfrm>
          <a:prstGeom prst="rect">
            <a:avLst/>
          </a:prstGeom>
        </p:spPr>
        <p:txBody>
          <a:bodyPr wrap="none">
            <a:spAutoFit/>
          </a:bodyPr>
          <a:lstStyle/>
          <a:p>
            <a:r>
              <a:rPr lang="id-ID" sz="2400" dirty="0" smtClean="0"/>
              <a:t>Jurnal : </a:t>
            </a:r>
            <a:endParaRPr lang="id-ID" sz="2400" dirty="0"/>
          </a:p>
        </p:txBody>
      </p:sp>
      <p:sp>
        <p:nvSpPr>
          <p:cNvPr id="9" name="Rectangle 8"/>
          <p:cNvSpPr/>
          <p:nvPr/>
        </p:nvSpPr>
        <p:spPr>
          <a:xfrm>
            <a:off x="381000" y="4602540"/>
            <a:ext cx="8763000" cy="1569660"/>
          </a:xfrm>
          <a:prstGeom prst="rect">
            <a:avLst/>
          </a:prstGeom>
        </p:spPr>
        <p:txBody>
          <a:bodyPr wrap="square">
            <a:spAutoFit/>
          </a:bodyPr>
          <a:lstStyle/>
          <a:p>
            <a:pPr marL="514350" indent="-514350" algn="just"/>
            <a:r>
              <a:rPr lang="id-ID" sz="2400" dirty="0" smtClean="0"/>
              <a:t>Modal R 		Rp  6.000.000 </a:t>
            </a:r>
          </a:p>
          <a:p>
            <a:pPr marL="514350" indent="-514350" algn="just"/>
            <a:r>
              <a:rPr lang="id-ID" sz="2400" dirty="0" smtClean="0"/>
              <a:t>Modal A 		Rp  2.000.000 </a:t>
            </a:r>
          </a:p>
          <a:p>
            <a:pPr marL="514350" indent="-514350" algn="just"/>
            <a:r>
              <a:rPr lang="id-ID" sz="2400" dirty="0" smtClean="0"/>
              <a:t>Modal S 		Rp 22.000.000 </a:t>
            </a:r>
          </a:p>
          <a:p>
            <a:pPr marL="514350" indent="-514350" algn="just"/>
            <a:r>
              <a:rPr lang="id-ID" sz="2400" dirty="0" smtClean="0"/>
              <a:t>	Kas 					Rp 30.000.000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0070C0"/>
                </a:solidFill>
              </a:rPr>
              <a:t>Penyatuan dan Peleburan ke Perseroan </a:t>
            </a:r>
            <a:endParaRPr lang="en-US" dirty="0">
              <a:solidFill>
                <a:srgbClr val="0070C0"/>
              </a:solidFill>
            </a:endParaRPr>
          </a:p>
        </p:txBody>
      </p:sp>
      <p:sp>
        <p:nvSpPr>
          <p:cNvPr id="5" name="TextBox 4"/>
          <p:cNvSpPr txBox="1"/>
          <p:nvPr/>
        </p:nvSpPr>
        <p:spPr>
          <a:xfrm>
            <a:off x="228600" y="1524000"/>
            <a:ext cx="8610600" cy="4524315"/>
          </a:xfrm>
          <a:prstGeom prst="rect">
            <a:avLst/>
          </a:prstGeom>
          <a:noFill/>
        </p:spPr>
        <p:txBody>
          <a:bodyPr wrap="square" rtlCol="0">
            <a:spAutoFit/>
          </a:bodyPr>
          <a:lstStyle/>
          <a:p>
            <a:pPr algn="just">
              <a:buNone/>
            </a:pPr>
            <a:r>
              <a:rPr lang="id-ID" sz="2400" dirty="0" smtClean="0"/>
              <a:t>Para sekutu dapat memutuskan untuk meleburkan diri dalam bentuk perseroan, jika telah disetujui maka perseroan akan bertindak untuk mengambil alih kekayaan bersih persekutuan yang ditukar dengan saham-sahamnya. Apabila buku persekutuan tetap dipertahankan, maka pencatatannya sebagai berikut : </a:t>
            </a:r>
          </a:p>
          <a:p>
            <a:pPr algn="just">
              <a:buNone/>
            </a:pPr>
            <a:endParaRPr lang="id-ID" sz="2400" dirty="0" smtClean="0"/>
          </a:p>
          <a:p>
            <a:pPr algn="just">
              <a:buNone/>
            </a:pPr>
            <a:r>
              <a:rPr lang="id-ID" sz="2400" dirty="0" smtClean="0"/>
              <a:t>a. Mencatat perubahan nilai aktiva, hutang dan bagian </a:t>
            </a:r>
          </a:p>
          <a:p>
            <a:pPr algn="just">
              <a:buNone/>
            </a:pPr>
            <a:r>
              <a:rPr lang="id-ID" sz="2400" dirty="0" smtClean="0"/>
              <a:t>    penyertaan masing sekutu sebelumnya kepada bentuk </a:t>
            </a:r>
          </a:p>
          <a:p>
            <a:pPr algn="just">
              <a:buNone/>
            </a:pPr>
            <a:r>
              <a:rPr lang="id-ID" sz="2400" dirty="0" smtClean="0"/>
              <a:t>    perseroan. </a:t>
            </a:r>
          </a:p>
          <a:p>
            <a:pPr algn="just">
              <a:buNone/>
            </a:pPr>
            <a:endParaRPr lang="id-ID" sz="2400" dirty="0" smtClean="0"/>
          </a:p>
          <a:p>
            <a:pPr algn="just">
              <a:buNone/>
            </a:pPr>
            <a:r>
              <a:rPr lang="id-ID" sz="2400" dirty="0" smtClean="0"/>
              <a:t>b. Perubahan didalam bentuk pemilikan.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7848"/>
            <a:ext cx="8534400" cy="758952"/>
          </a:xfrm>
        </p:spPr>
        <p:txBody>
          <a:bodyPr>
            <a:normAutofit/>
          </a:bodyPr>
          <a:lstStyle/>
          <a:p>
            <a:r>
              <a:rPr lang="id-ID" sz="3600" dirty="0" smtClean="0">
                <a:solidFill>
                  <a:srgbClr val="0070C0"/>
                </a:solidFill>
              </a:rPr>
              <a:t>1. Metode Bonus </a:t>
            </a:r>
            <a:endParaRPr lang="id-ID" sz="3600" dirty="0">
              <a:solidFill>
                <a:srgbClr val="0070C0"/>
              </a:solidFill>
            </a:endParaRPr>
          </a:p>
        </p:txBody>
      </p:sp>
      <p:sp>
        <p:nvSpPr>
          <p:cNvPr id="7" name="TextBox 6"/>
          <p:cNvSpPr txBox="1"/>
          <p:nvPr/>
        </p:nvSpPr>
        <p:spPr>
          <a:xfrm>
            <a:off x="228600" y="1759327"/>
            <a:ext cx="8610600" cy="4031873"/>
          </a:xfrm>
          <a:prstGeom prst="rect">
            <a:avLst/>
          </a:prstGeom>
          <a:noFill/>
        </p:spPr>
        <p:txBody>
          <a:bodyPr wrap="square" rtlCol="0">
            <a:spAutoFit/>
          </a:bodyPr>
          <a:lstStyle/>
          <a:p>
            <a:pPr algn="just"/>
            <a:r>
              <a:rPr lang="id-ID" sz="3200" dirty="0" smtClean="0"/>
              <a:t>Upin Ipin dan Ehsan memiliki persekutuan dengan nama Fa.Ros saldo modal penyertaan masing-masing Rp 40.000.000 dengan perjanjian pembagian keuntungan : 50% : 35%, 15%. Tanggal 1 April 2013, Ehsan mengundurkan diri, dan diterima dengan baik oleh Upin dan Ipin, dan sepakat akan diberikan banus sebesar Rp 3.400.000 . </a:t>
            </a:r>
            <a:endParaRPr lang="id-ID" sz="3200" dirty="0"/>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2023170"/>
            <a:ext cx="8610600" cy="3539430"/>
          </a:xfrm>
          <a:prstGeom prst="rect">
            <a:avLst/>
          </a:prstGeom>
          <a:noFill/>
        </p:spPr>
        <p:txBody>
          <a:bodyPr wrap="square" rtlCol="0">
            <a:spAutoFit/>
          </a:bodyPr>
          <a:lstStyle/>
          <a:p>
            <a:pPr algn="just">
              <a:buNone/>
            </a:pPr>
            <a:r>
              <a:rPr lang="id-ID" sz="2800" dirty="0" smtClean="0"/>
              <a:t>Apabila membuka buku-buku baru maka pencatatannya sebagai berikut : </a:t>
            </a:r>
          </a:p>
          <a:p>
            <a:pPr algn="just">
              <a:buNone/>
            </a:pPr>
            <a:endParaRPr lang="id-ID" sz="2800" dirty="0" smtClean="0"/>
          </a:p>
          <a:p>
            <a:pPr marL="457200" indent="-457200" algn="just">
              <a:buAutoNum type="alphaLcPeriod"/>
            </a:pPr>
            <a:r>
              <a:rPr lang="id-ID" sz="2800" dirty="0" smtClean="0"/>
              <a:t>Pemindahan aktiva dan hutang kedalam perseorangan. </a:t>
            </a:r>
          </a:p>
          <a:p>
            <a:pPr marL="457200" indent="-457200" algn="just">
              <a:buAutoNum type="alphaLcPeriod"/>
            </a:pPr>
            <a:r>
              <a:rPr lang="id-ID" sz="2800" dirty="0" smtClean="0"/>
              <a:t>Penerimaan saham sebagai  pembayaran terhadap kekayaan bersih yang dipindahkan. </a:t>
            </a:r>
          </a:p>
          <a:p>
            <a:pPr marL="457200" indent="-457200" algn="just">
              <a:buAutoNum type="alphaLcPeriod"/>
            </a:pPr>
            <a:r>
              <a:rPr lang="id-ID" sz="2800" dirty="0" smtClean="0"/>
              <a:t>Pembagian saham kepada para sekutu pemilik.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1554540"/>
            <a:ext cx="8610600" cy="4708981"/>
          </a:xfrm>
          <a:prstGeom prst="rect">
            <a:avLst/>
          </a:prstGeom>
          <a:noFill/>
        </p:spPr>
        <p:txBody>
          <a:bodyPr wrap="square" rtlCol="0">
            <a:spAutoFit/>
          </a:bodyPr>
          <a:lstStyle/>
          <a:p>
            <a:pPr algn="ctr">
              <a:buNone/>
            </a:pPr>
            <a:r>
              <a:rPr lang="id-ID" sz="2000" dirty="0" smtClean="0"/>
              <a:t>Firma “Zakyna” </a:t>
            </a:r>
          </a:p>
          <a:p>
            <a:pPr algn="ctr">
              <a:buNone/>
            </a:pPr>
            <a:r>
              <a:rPr lang="id-ID" sz="2000" dirty="0" smtClean="0"/>
              <a:t>Neraca </a:t>
            </a:r>
          </a:p>
          <a:p>
            <a:pPr algn="ctr">
              <a:buNone/>
            </a:pPr>
            <a:r>
              <a:rPr lang="id-ID" sz="2000" dirty="0" smtClean="0"/>
              <a:t>Per 31 Juli 2013 </a:t>
            </a:r>
          </a:p>
          <a:p>
            <a:pPr algn="ctr">
              <a:buNone/>
            </a:pPr>
            <a:endParaRPr lang="id-ID" sz="2000" dirty="0" smtClean="0"/>
          </a:p>
          <a:p>
            <a:pPr algn="just">
              <a:buNone/>
            </a:pPr>
            <a:r>
              <a:rPr lang="id-ID" sz="2000" dirty="0" smtClean="0"/>
              <a:t>Kas 		  Rp 225.000.000 	Hutang Bank 	 Rp   20.000.000 </a:t>
            </a:r>
          </a:p>
          <a:p>
            <a:pPr algn="just">
              <a:buNone/>
            </a:pPr>
            <a:r>
              <a:rPr lang="id-ID" sz="2000" dirty="0" smtClean="0"/>
              <a:t>Persediaan 	  Rp   80.000.000 	Modal Tn. Reza 	 Rp 132.250.000 </a:t>
            </a:r>
          </a:p>
          <a:p>
            <a:pPr algn="just">
              <a:buNone/>
            </a:pPr>
            <a:r>
              <a:rPr lang="id-ID" sz="2000" dirty="0" smtClean="0"/>
              <a:t>Perlengkapan 	  Rp   20.000.000 	Modal Tn. Rizky Rp 129.250.000 </a:t>
            </a:r>
          </a:p>
          <a:p>
            <a:pPr algn="just">
              <a:buNone/>
            </a:pPr>
            <a:r>
              <a:rPr lang="id-ID" sz="2000" dirty="0" smtClean="0"/>
              <a:t>Peralatan 	  Rp 100.000.000 	Modal Mariana 	  Rp  88.500.000 </a:t>
            </a:r>
          </a:p>
          <a:p>
            <a:pPr algn="just">
              <a:buNone/>
            </a:pPr>
            <a:r>
              <a:rPr lang="id-ID" sz="2000" dirty="0" smtClean="0"/>
              <a:t>		  Rp 455.000.000 	Modal Bu Nana 	  Rp  85.000.000 </a:t>
            </a:r>
          </a:p>
          <a:p>
            <a:pPr algn="just">
              <a:buNone/>
            </a:pPr>
            <a:r>
              <a:rPr lang="id-ID" sz="2000" dirty="0" smtClean="0"/>
              <a:t>							   Rp455.000.000 </a:t>
            </a:r>
          </a:p>
          <a:p>
            <a:pPr algn="just">
              <a:buNone/>
            </a:pPr>
            <a:endParaRPr lang="id-ID" sz="2000" dirty="0" smtClean="0"/>
          </a:p>
          <a:p>
            <a:pPr marL="457200" indent="-457200" algn="just">
              <a:buAutoNum type="arabicPeriod"/>
            </a:pPr>
            <a:r>
              <a:rPr lang="id-ID" sz="2000" dirty="0" smtClean="0"/>
              <a:t>Persediaan dinilai kembali menjadi Rp 100.000.000 </a:t>
            </a:r>
          </a:p>
          <a:p>
            <a:pPr marL="457200" indent="-457200" algn="just">
              <a:buAutoNum type="arabicPeriod"/>
            </a:pPr>
            <a:r>
              <a:rPr lang="id-ID" sz="2000" dirty="0" smtClean="0"/>
              <a:t>Perlengkapan dinilai kembali menjadi Rp 10.000.000 </a:t>
            </a:r>
          </a:p>
          <a:p>
            <a:pPr marL="457200" indent="-457200" algn="just">
              <a:buAutoNum type="arabicPeriod"/>
            </a:pPr>
            <a:r>
              <a:rPr lang="id-ID" sz="2000" dirty="0" smtClean="0"/>
              <a:t>Keuntungan atau kerugian akibat penilaian kembali, dibagi sama terhadap modal masing-masing sekutu. </a:t>
            </a:r>
          </a:p>
        </p:txBody>
      </p:sp>
      <p:sp>
        <p:nvSpPr>
          <p:cNvPr id="3" name="TextBox 2"/>
          <p:cNvSpPr txBox="1"/>
          <p:nvPr/>
        </p:nvSpPr>
        <p:spPr>
          <a:xfrm>
            <a:off x="304800" y="152400"/>
            <a:ext cx="8458200" cy="1200329"/>
          </a:xfrm>
          <a:prstGeom prst="rect">
            <a:avLst/>
          </a:prstGeom>
          <a:noFill/>
        </p:spPr>
        <p:txBody>
          <a:bodyPr wrap="square" rtlCol="0">
            <a:spAutoFit/>
          </a:bodyPr>
          <a:lstStyle/>
          <a:p>
            <a:pPr algn="just"/>
            <a:r>
              <a:rPr lang="id-ID" sz="2400" dirty="0" smtClean="0"/>
              <a:t>Berikut ini adalah Neraca Fa. Zakyna dan diadakan peleburan atau perubahan bentuk menjadi perseroan dengan nama PT. Nakyza </a:t>
            </a:r>
            <a:endParaRPr lang="id-ID" sz="2400" dirty="0"/>
          </a:p>
        </p:txBody>
      </p:sp>
      <p:cxnSp>
        <p:nvCxnSpPr>
          <p:cNvPr id="6" name="Straight Connector 5"/>
          <p:cNvCxnSpPr/>
          <p:nvPr/>
        </p:nvCxnSpPr>
        <p:spPr>
          <a:xfrm>
            <a:off x="2209800" y="4038600"/>
            <a:ext cx="2209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629400" y="4343400"/>
            <a:ext cx="22098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sndAc>
      <p:stSnd>
        <p:snd r:embed="rId2" name="push.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352" y="-838200"/>
            <a:ext cx="9375648" cy="2362200"/>
          </a:xfrm>
        </p:spPr>
        <p:txBody>
          <a:bodyPr>
            <a:normAutofit/>
          </a:bodyPr>
          <a:lstStyle/>
          <a:p>
            <a:pPr marL="514350" indent="-514350" algn="l">
              <a:lnSpc>
                <a:spcPct val="150000"/>
              </a:lnSpc>
            </a:pPr>
            <a:r>
              <a:rPr lang="id-ID" sz="2800" dirty="0" smtClean="0">
                <a:solidFill>
                  <a:schemeClr val="tx1"/>
                </a:solidFill>
              </a:rPr>
              <a:t>Jurnal Penyesuaian akun modal dan penilaian kembali  </a:t>
            </a:r>
            <a:br>
              <a:rPr lang="id-ID" sz="2800" dirty="0" smtClean="0">
                <a:solidFill>
                  <a:schemeClr val="tx1"/>
                </a:solidFill>
              </a:rPr>
            </a:br>
            <a:r>
              <a:rPr lang="id-ID" sz="2800" dirty="0" smtClean="0">
                <a:solidFill>
                  <a:schemeClr val="tx1"/>
                </a:solidFill>
              </a:rPr>
              <a:t>	</a:t>
            </a:r>
            <a:endParaRPr lang="en-US" sz="2800" dirty="0">
              <a:solidFill>
                <a:schemeClr val="tx1"/>
              </a:solidFill>
            </a:endParaRPr>
          </a:p>
        </p:txBody>
      </p:sp>
      <p:sp>
        <p:nvSpPr>
          <p:cNvPr id="9" name="Rectangle 8"/>
          <p:cNvSpPr/>
          <p:nvPr/>
        </p:nvSpPr>
        <p:spPr>
          <a:xfrm>
            <a:off x="152400" y="1752600"/>
            <a:ext cx="8763000" cy="1200329"/>
          </a:xfrm>
          <a:prstGeom prst="rect">
            <a:avLst/>
          </a:prstGeom>
        </p:spPr>
        <p:txBody>
          <a:bodyPr wrap="square">
            <a:spAutoFit/>
          </a:bodyPr>
          <a:lstStyle/>
          <a:p>
            <a:pPr marL="514350" indent="-514350" algn="just">
              <a:buAutoNum type="alphaLcPeriod"/>
            </a:pPr>
            <a:r>
              <a:rPr lang="id-ID" sz="2400" dirty="0" smtClean="0"/>
              <a:t>Persediaan 		Rp 20.000.000 </a:t>
            </a:r>
          </a:p>
          <a:p>
            <a:pPr marL="514350" indent="-514350" algn="just"/>
            <a:r>
              <a:rPr lang="id-ID" sz="2400" dirty="0" smtClean="0"/>
              <a:t>			Perlengkapan 		Rp 10.000.000 </a:t>
            </a:r>
          </a:p>
          <a:p>
            <a:pPr marL="514350" indent="-514350" algn="just"/>
            <a:r>
              <a:rPr lang="id-ID" sz="2400" dirty="0" smtClean="0"/>
              <a:t>			Penyesuaian Modal 	Rp 10.000.000 </a:t>
            </a:r>
          </a:p>
        </p:txBody>
      </p:sp>
      <p:sp>
        <p:nvSpPr>
          <p:cNvPr id="5" name="TextBox 4"/>
          <p:cNvSpPr txBox="1"/>
          <p:nvPr/>
        </p:nvSpPr>
        <p:spPr>
          <a:xfrm>
            <a:off x="304800" y="3352800"/>
            <a:ext cx="8458200" cy="830997"/>
          </a:xfrm>
          <a:prstGeom prst="rect">
            <a:avLst/>
          </a:prstGeom>
          <a:noFill/>
        </p:spPr>
        <p:txBody>
          <a:bodyPr wrap="square" rtlCol="0">
            <a:spAutoFit/>
          </a:bodyPr>
          <a:lstStyle/>
          <a:p>
            <a:pPr algn="just"/>
            <a:r>
              <a:rPr lang="id-ID" sz="2400" dirty="0" smtClean="0"/>
              <a:t>Jurnal pembagian keuntungan / kerugian atas penilaian kembali : </a:t>
            </a:r>
            <a:endParaRPr lang="id-ID" sz="2400" dirty="0"/>
          </a:p>
        </p:txBody>
      </p:sp>
      <p:sp>
        <p:nvSpPr>
          <p:cNvPr id="7" name="TextBox 6"/>
          <p:cNvSpPr txBox="1"/>
          <p:nvPr/>
        </p:nvSpPr>
        <p:spPr>
          <a:xfrm>
            <a:off x="609600" y="4343400"/>
            <a:ext cx="7848600" cy="1938992"/>
          </a:xfrm>
          <a:prstGeom prst="rect">
            <a:avLst/>
          </a:prstGeom>
          <a:noFill/>
        </p:spPr>
        <p:txBody>
          <a:bodyPr wrap="square" rtlCol="0">
            <a:spAutoFit/>
          </a:bodyPr>
          <a:lstStyle/>
          <a:p>
            <a:r>
              <a:rPr lang="id-ID" sz="2400" dirty="0" smtClean="0"/>
              <a:t>Penyesuaian Modal 			Rp 10.000.000 </a:t>
            </a:r>
          </a:p>
          <a:p>
            <a:r>
              <a:rPr lang="id-ID" sz="2400" dirty="0" smtClean="0"/>
              <a:t>		Modal Tn. Reza 		Rp 2.500.000 </a:t>
            </a:r>
          </a:p>
          <a:p>
            <a:r>
              <a:rPr lang="id-ID" sz="2400" dirty="0" smtClean="0"/>
              <a:t>		Modal Tn Rizky 		Rp 2.500.000 </a:t>
            </a:r>
          </a:p>
          <a:p>
            <a:r>
              <a:rPr lang="id-ID" sz="2400" dirty="0" smtClean="0"/>
              <a:t>		Modal Mariana 		Rp 2.500.000 </a:t>
            </a:r>
          </a:p>
          <a:p>
            <a:r>
              <a:rPr lang="id-ID" sz="2400" dirty="0" smtClean="0"/>
              <a:t>		Modal Bu Nana 		Rp 2.500.000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1752" y="460248"/>
            <a:ext cx="8534400" cy="758952"/>
          </a:xfrm>
        </p:spPr>
        <p:txBody>
          <a:bodyPr>
            <a:normAutofit fontScale="90000"/>
          </a:bodyPr>
          <a:lstStyle/>
          <a:p>
            <a:r>
              <a:rPr lang="id-ID" sz="2400" dirty="0" smtClean="0">
                <a:solidFill>
                  <a:schemeClr val="tx1"/>
                </a:solidFill>
              </a:rPr>
              <a:t>PT. Nakyza </a:t>
            </a:r>
            <a:br>
              <a:rPr lang="id-ID" sz="2400" dirty="0" smtClean="0">
                <a:solidFill>
                  <a:schemeClr val="tx1"/>
                </a:solidFill>
              </a:rPr>
            </a:br>
            <a:r>
              <a:rPr lang="id-ID" sz="2400" dirty="0" smtClean="0">
                <a:solidFill>
                  <a:schemeClr val="tx1"/>
                </a:solidFill>
              </a:rPr>
              <a:t>Neraca </a:t>
            </a:r>
            <a:br>
              <a:rPr lang="id-ID" sz="2400" dirty="0" smtClean="0">
                <a:solidFill>
                  <a:schemeClr val="tx1"/>
                </a:solidFill>
              </a:rPr>
            </a:br>
            <a:r>
              <a:rPr lang="id-ID" sz="2400" dirty="0" smtClean="0">
                <a:solidFill>
                  <a:schemeClr val="tx1"/>
                </a:solidFill>
              </a:rPr>
              <a:t>Per 31 Juli 2013 </a:t>
            </a:r>
            <a:endParaRPr lang="id-ID" sz="2400" dirty="0">
              <a:solidFill>
                <a:schemeClr val="tx1"/>
              </a:solidFill>
            </a:endParaRPr>
          </a:p>
        </p:txBody>
      </p:sp>
      <p:sp>
        <p:nvSpPr>
          <p:cNvPr id="11" name="TextBox 10"/>
          <p:cNvSpPr txBox="1"/>
          <p:nvPr/>
        </p:nvSpPr>
        <p:spPr>
          <a:xfrm>
            <a:off x="228600" y="1554540"/>
            <a:ext cx="8610600" cy="2554545"/>
          </a:xfrm>
          <a:prstGeom prst="rect">
            <a:avLst/>
          </a:prstGeom>
          <a:noFill/>
        </p:spPr>
        <p:txBody>
          <a:bodyPr wrap="square" rtlCol="0">
            <a:spAutoFit/>
          </a:bodyPr>
          <a:lstStyle/>
          <a:p>
            <a:pPr algn="ctr">
              <a:buNone/>
            </a:pPr>
            <a:endParaRPr lang="id-ID" sz="2000" dirty="0" smtClean="0"/>
          </a:p>
          <a:p>
            <a:pPr algn="ctr">
              <a:buNone/>
            </a:pPr>
            <a:endParaRPr lang="id-ID" sz="2000" dirty="0" smtClean="0"/>
          </a:p>
          <a:p>
            <a:pPr algn="just">
              <a:buNone/>
            </a:pPr>
            <a:r>
              <a:rPr lang="id-ID" sz="2000" dirty="0" smtClean="0"/>
              <a:t>Kas 		  Rp 225.000.000 	Hutang Bank 	 Rp   20.000.000 </a:t>
            </a:r>
          </a:p>
          <a:p>
            <a:pPr algn="just">
              <a:buNone/>
            </a:pPr>
            <a:r>
              <a:rPr lang="id-ID" sz="2000" dirty="0" smtClean="0"/>
              <a:t>Persediaan 	  Rp 100.000.000 	Modal Saham 	 Rp 445.000.000 </a:t>
            </a:r>
          </a:p>
          <a:p>
            <a:pPr algn="just">
              <a:buNone/>
            </a:pPr>
            <a:r>
              <a:rPr lang="id-ID" sz="2000" dirty="0" smtClean="0"/>
              <a:t>Perlengkapan 	  Rp    10.000.000 			Rp465.000.000	</a:t>
            </a:r>
          </a:p>
          <a:p>
            <a:pPr algn="just">
              <a:buNone/>
            </a:pPr>
            <a:r>
              <a:rPr lang="id-ID" sz="2000" dirty="0" smtClean="0"/>
              <a:t>Peralatan 	  Rp 100.000.000 	</a:t>
            </a:r>
          </a:p>
          <a:p>
            <a:pPr algn="just">
              <a:buNone/>
            </a:pPr>
            <a:r>
              <a:rPr lang="id-ID" sz="2000" dirty="0" smtClean="0"/>
              <a:t>		  Rp 465.000.000 	</a:t>
            </a:r>
          </a:p>
          <a:p>
            <a:pPr algn="just">
              <a:buNone/>
            </a:pPr>
            <a:r>
              <a:rPr lang="id-ID" sz="2000" dirty="0" smtClean="0"/>
              <a:t>							</a:t>
            </a:r>
          </a:p>
        </p:txBody>
      </p:sp>
      <p:cxnSp>
        <p:nvCxnSpPr>
          <p:cNvPr id="13" name="Straight Connector 12"/>
          <p:cNvCxnSpPr/>
          <p:nvPr/>
        </p:nvCxnSpPr>
        <p:spPr>
          <a:xfrm>
            <a:off x="2209800" y="3429000"/>
            <a:ext cx="2133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553200" y="2819400"/>
            <a:ext cx="2209800" cy="88611"/>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sndAc>
      <p:stSnd>
        <p:snd r:embed="rId2" name="push.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622" y="2667000"/>
            <a:ext cx="10089622" cy="1969770"/>
          </a:xfrm>
          <a:prstGeom prst="rect">
            <a:avLst/>
          </a:prstGeom>
          <a:noFill/>
          <a:scene3d>
            <a:camera prst="isometricOffAxis1Right"/>
            <a:lightRig rig="threePt" dir="t"/>
          </a:scene3d>
        </p:spPr>
        <p:txBody>
          <a:bodyPr wrap="none" lIns="91440" tIns="45720" rIns="91440" bIns="45720">
            <a:spAutoFit/>
          </a:bodyPr>
          <a:lstStyle/>
          <a:p>
            <a:pPr algn="ctr"/>
            <a:r>
              <a:rPr lang="id-ID" sz="122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Harlow Solid Italic" pitchFamily="82" charset="0"/>
              </a:rPr>
              <a:t>Thank You </a:t>
            </a:r>
            <a:r>
              <a:rPr lang="id-ID" sz="122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Harlow Solid Italic" pitchFamily="82" charset="0"/>
                <a:sym typeface="Wingdings" pitchFamily="2" charset="2"/>
              </a:rPr>
              <a:t> </a:t>
            </a:r>
            <a:endParaRPr lang="en-US" sz="122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Harlow Solid Italic" pitchFamily="82" charset="0"/>
            </a:endParaRP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7848"/>
            <a:ext cx="8534400" cy="758952"/>
          </a:xfrm>
        </p:spPr>
        <p:txBody>
          <a:bodyPr>
            <a:normAutofit/>
          </a:bodyPr>
          <a:lstStyle/>
          <a:p>
            <a:r>
              <a:rPr lang="id-ID" sz="3600" dirty="0" smtClean="0">
                <a:solidFill>
                  <a:srgbClr val="0070C0"/>
                </a:solidFill>
              </a:rPr>
              <a:t>Perhitungan Alokasi Bonus </a:t>
            </a:r>
            <a:endParaRPr lang="id-ID" sz="3600" dirty="0">
              <a:solidFill>
                <a:srgbClr val="0070C0"/>
              </a:solidFill>
            </a:endParaRPr>
          </a:p>
        </p:txBody>
      </p:sp>
      <p:sp>
        <p:nvSpPr>
          <p:cNvPr id="7" name="TextBox 6"/>
          <p:cNvSpPr txBox="1"/>
          <p:nvPr/>
        </p:nvSpPr>
        <p:spPr>
          <a:xfrm>
            <a:off x="228600" y="1524000"/>
            <a:ext cx="8610600" cy="5170646"/>
          </a:xfrm>
          <a:prstGeom prst="rect">
            <a:avLst/>
          </a:prstGeom>
          <a:noFill/>
        </p:spPr>
        <p:txBody>
          <a:bodyPr wrap="square" rtlCol="0">
            <a:spAutoFit/>
          </a:bodyPr>
          <a:lstStyle/>
          <a:p>
            <a:pPr algn="just"/>
            <a:r>
              <a:rPr lang="id-ID" sz="3000" dirty="0" smtClean="0"/>
              <a:t>Upin : 	 50 x Rp 3.400.000 = Rp 2.000.000 </a:t>
            </a:r>
          </a:p>
          <a:p>
            <a:pPr algn="just"/>
            <a:r>
              <a:rPr lang="id-ID" sz="3000" dirty="0" smtClean="0"/>
              <a:t>		 85 </a:t>
            </a:r>
          </a:p>
          <a:p>
            <a:pPr algn="just"/>
            <a:r>
              <a:rPr lang="id-ID" sz="3000" dirty="0" smtClean="0"/>
              <a:t>Ipin  : 	 35 x Rp 3.400.000 = Rp 1.400.000 </a:t>
            </a:r>
          </a:p>
          <a:p>
            <a:pPr algn="just"/>
            <a:r>
              <a:rPr lang="id-ID" sz="3000" dirty="0" smtClean="0"/>
              <a:t>		 85 </a:t>
            </a:r>
          </a:p>
          <a:p>
            <a:pPr algn="just"/>
            <a:endParaRPr lang="id-ID" sz="3000" dirty="0" smtClean="0"/>
          </a:p>
          <a:p>
            <a:pPr algn="just"/>
            <a:r>
              <a:rPr lang="id-ID" sz="3000" dirty="0" smtClean="0"/>
              <a:t>Jurnal : </a:t>
            </a:r>
          </a:p>
          <a:p>
            <a:pPr algn="just"/>
            <a:endParaRPr lang="id-ID" sz="3000" dirty="0" smtClean="0"/>
          </a:p>
          <a:p>
            <a:pPr algn="just"/>
            <a:r>
              <a:rPr lang="id-ID" sz="3000" dirty="0" smtClean="0"/>
              <a:t>Modal Ehsan 	Rp 40.000.000 </a:t>
            </a:r>
          </a:p>
          <a:p>
            <a:pPr algn="just"/>
            <a:r>
              <a:rPr lang="id-ID" sz="3000" dirty="0" smtClean="0"/>
              <a:t>Modal Upin 	Rp    2.000.000 </a:t>
            </a:r>
          </a:p>
          <a:p>
            <a:pPr algn="just"/>
            <a:r>
              <a:rPr lang="id-ID" sz="3000" dirty="0" smtClean="0"/>
              <a:t>Modal Ipin 	Rp     1.400.000 </a:t>
            </a:r>
          </a:p>
          <a:p>
            <a:pPr algn="just"/>
            <a:r>
              <a:rPr lang="id-ID" sz="3000" dirty="0" smtClean="0"/>
              <a:t>	Kas 					Rp 43.400.000  </a:t>
            </a:r>
          </a:p>
        </p:txBody>
      </p:sp>
      <p:cxnSp>
        <p:nvCxnSpPr>
          <p:cNvPr id="20" name="Straight Connector 19"/>
          <p:cNvCxnSpPr/>
          <p:nvPr/>
        </p:nvCxnSpPr>
        <p:spPr>
          <a:xfrm>
            <a:off x="2133600" y="2055812"/>
            <a:ext cx="609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133600" y="2971800"/>
            <a:ext cx="609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sndAc>
      <p:stSnd>
        <p:snd r:embed="rId2" name="pu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7848"/>
            <a:ext cx="8534400" cy="758952"/>
          </a:xfrm>
        </p:spPr>
        <p:txBody>
          <a:bodyPr>
            <a:normAutofit/>
          </a:bodyPr>
          <a:lstStyle/>
          <a:p>
            <a:r>
              <a:rPr lang="id-ID" sz="3600" dirty="0" smtClean="0">
                <a:solidFill>
                  <a:srgbClr val="0070C0"/>
                </a:solidFill>
              </a:rPr>
              <a:t>2. Metode Goodwill  </a:t>
            </a:r>
            <a:endParaRPr lang="id-ID" sz="3600" dirty="0">
              <a:solidFill>
                <a:srgbClr val="0070C0"/>
              </a:solidFill>
            </a:endParaRPr>
          </a:p>
        </p:txBody>
      </p:sp>
      <p:sp>
        <p:nvSpPr>
          <p:cNvPr id="7" name="TextBox 6"/>
          <p:cNvSpPr txBox="1"/>
          <p:nvPr/>
        </p:nvSpPr>
        <p:spPr>
          <a:xfrm>
            <a:off x="228600" y="1759327"/>
            <a:ext cx="8610600" cy="4524315"/>
          </a:xfrm>
          <a:prstGeom prst="rect">
            <a:avLst/>
          </a:prstGeom>
          <a:noFill/>
        </p:spPr>
        <p:txBody>
          <a:bodyPr wrap="square" rtlCol="0">
            <a:spAutoFit/>
          </a:bodyPr>
          <a:lstStyle/>
          <a:p>
            <a:pPr algn="just"/>
            <a:r>
              <a:rPr lang="id-ID" sz="3200" dirty="0" smtClean="0"/>
              <a:t>Misalkan Upin, Ipin tidak ingin saldo modalnya dikurangi, tapi sepakat untuk mencatat goodwill pada perusahaan yang masih berjalan. </a:t>
            </a:r>
          </a:p>
          <a:p>
            <a:pPr algn="just"/>
            <a:endParaRPr lang="id-ID" sz="3200" dirty="0" smtClean="0"/>
          </a:p>
          <a:p>
            <a:pPr algn="just"/>
            <a:r>
              <a:rPr lang="id-ID" sz="3200" dirty="0" smtClean="0"/>
              <a:t>Ada 2 cara, yaitu : </a:t>
            </a:r>
          </a:p>
          <a:p>
            <a:pPr algn="just"/>
            <a:endParaRPr lang="id-ID" sz="3200" dirty="0" smtClean="0"/>
          </a:p>
          <a:p>
            <a:pPr marL="514350" indent="-514350" algn="just">
              <a:buAutoNum type="alphaLcPeriod"/>
            </a:pPr>
            <a:r>
              <a:rPr lang="id-ID" sz="3200" dirty="0" smtClean="0"/>
              <a:t>Goodwill untuk sekutu yang keluar saja. </a:t>
            </a:r>
          </a:p>
          <a:p>
            <a:pPr marL="514350" indent="-514350" algn="just">
              <a:buAutoNum type="alphaLcPeriod"/>
            </a:pPr>
            <a:r>
              <a:rPr lang="id-ID" sz="3200" dirty="0" smtClean="0"/>
              <a:t>Goodwill untuk semua sekutu.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7848"/>
            <a:ext cx="8534400" cy="758952"/>
          </a:xfrm>
        </p:spPr>
        <p:txBody>
          <a:bodyPr>
            <a:normAutofit fontScale="90000"/>
          </a:bodyPr>
          <a:lstStyle/>
          <a:p>
            <a:r>
              <a:rPr lang="id-ID" sz="3600" dirty="0" smtClean="0">
                <a:solidFill>
                  <a:srgbClr val="0070C0"/>
                </a:solidFill>
              </a:rPr>
              <a:t>a. Goodwill untuk sekutu yang keluar saja   </a:t>
            </a:r>
            <a:endParaRPr lang="id-ID" sz="3600" dirty="0">
              <a:solidFill>
                <a:srgbClr val="0070C0"/>
              </a:solidFill>
            </a:endParaRPr>
          </a:p>
        </p:txBody>
      </p:sp>
      <p:sp>
        <p:nvSpPr>
          <p:cNvPr id="7" name="TextBox 6"/>
          <p:cNvSpPr txBox="1"/>
          <p:nvPr/>
        </p:nvSpPr>
        <p:spPr>
          <a:xfrm>
            <a:off x="228600" y="1458754"/>
            <a:ext cx="8610600" cy="5170646"/>
          </a:xfrm>
          <a:prstGeom prst="rect">
            <a:avLst/>
          </a:prstGeom>
          <a:noFill/>
        </p:spPr>
        <p:txBody>
          <a:bodyPr wrap="square" rtlCol="0">
            <a:spAutoFit/>
          </a:bodyPr>
          <a:lstStyle/>
          <a:p>
            <a:pPr algn="just"/>
            <a:r>
              <a:rPr lang="id-ID" sz="3000" dirty="0" smtClean="0"/>
              <a:t>Berdasarkan contoh metode bonus untuk keluarnya Ehsan dalam hal ini dicatat goodwill sebesar Rp 3.400.000 </a:t>
            </a:r>
          </a:p>
          <a:p>
            <a:pPr algn="just"/>
            <a:endParaRPr lang="id-ID" sz="3000" dirty="0" smtClean="0"/>
          </a:p>
          <a:p>
            <a:pPr algn="just"/>
            <a:r>
              <a:rPr lang="id-ID" sz="3000" dirty="0" smtClean="0"/>
              <a:t>Jurnal : </a:t>
            </a:r>
          </a:p>
          <a:p>
            <a:pPr algn="just"/>
            <a:endParaRPr lang="id-ID" sz="3000" dirty="0" smtClean="0"/>
          </a:p>
          <a:p>
            <a:pPr algn="just"/>
            <a:r>
              <a:rPr lang="id-ID" sz="3000" dirty="0" smtClean="0"/>
              <a:t>Goodwill 			Rp 3.400.000 </a:t>
            </a:r>
          </a:p>
          <a:p>
            <a:pPr algn="just"/>
            <a:r>
              <a:rPr lang="id-ID" sz="3000" dirty="0" smtClean="0"/>
              <a:t>	Modal Ehsan 			Rp 3.400.000 </a:t>
            </a:r>
          </a:p>
          <a:p>
            <a:pPr algn="just"/>
            <a:endParaRPr lang="id-ID" sz="3000" dirty="0" smtClean="0"/>
          </a:p>
          <a:p>
            <a:pPr algn="just"/>
            <a:r>
              <a:rPr lang="id-ID" sz="3000" dirty="0" smtClean="0"/>
              <a:t>Modal Ehsan 		Rp 43.400.000 </a:t>
            </a:r>
          </a:p>
          <a:p>
            <a:pPr algn="just"/>
            <a:r>
              <a:rPr lang="id-ID" sz="3000" dirty="0" smtClean="0"/>
              <a:t>	Kas 					Rp 43.400.000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7848"/>
            <a:ext cx="8534400" cy="758952"/>
          </a:xfrm>
        </p:spPr>
        <p:txBody>
          <a:bodyPr>
            <a:normAutofit/>
          </a:bodyPr>
          <a:lstStyle/>
          <a:p>
            <a:r>
              <a:rPr lang="id-ID" sz="3600" dirty="0" smtClean="0">
                <a:solidFill>
                  <a:srgbClr val="0070C0"/>
                </a:solidFill>
              </a:rPr>
              <a:t>b. Goodwill untuk semua sekutu </a:t>
            </a:r>
            <a:endParaRPr lang="id-ID" sz="3600" dirty="0">
              <a:solidFill>
                <a:srgbClr val="0070C0"/>
              </a:solidFill>
            </a:endParaRPr>
          </a:p>
        </p:txBody>
      </p:sp>
      <p:sp>
        <p:nvSpPr>
          <p:cNvPr id="7" name="TextBox 6"/>
          <p:cNvSpPr txBox="1"/>
          <p:nvPr/>
        </p:nvSpPr>
        <p:spPr>
          <a:xfrm>
            <a:off x="228600" y="1732002"/>
            <a:ext cx="8610600" cy="4401205"/>
          </a:xfrm>
          <a:prstGeom prst="rect">
            <a:avLst/>
          </a:prstGeom>
          <a:noFill/>
        </p:spPr>
        <p:txBody>
          <a:bodyPr wrap="square" rtlCol="0">
            <a:spAutoFit/>
          </a:bodyPr>
          <a:lstStyle/>
          <a:p>
            <a:pPr algn="just"/>
            <a:r>
              <a:rPr lang="id-ID" sz="2800" dirty="0" smtClean="0"/>
              <a:t>Nilai anggapan 	: Rp 3.400.000 = Rp 22.666.667 </a:t>
            </a:r>
          </a:p>
          <a:p>
            <a:pPr algn="just"/>
            <a:r>
              <a:rPr lang="id-ID" sz="2800" dirty="0" smtClean="0"/>
              <a:t>				15%  </a:t>
            </a:r>
          </a:p>
          <a:p>
            <a:pPr algn="just"/>
            <a:endParaRPr lang="id-ID" sz="2800" dirty="0" smtClean="0"/>
          </a:p>
          <a:p>
            <a:pPr algn="just"/>
            <a:r>
              <a:rPr lang="id-ID" sz="2800" dirty="0" smtClean="0"/>
              <a:t>Alokasi goodwill adalah : </a:t>
            </a:r>
          </a:p>
          <a:p>
            <a:pPr algn="just"/>
            <a:endParaRPr lang="id-ID" sz="2800" dirty="0" smtClean="0"/>
          </a:p>
          <a:p>
            <a:pPr algn="just"/>
            <a:r>
              <a:rPr lang="id-ID" sz="2800" dirty="0" smtClean="0"/>
              <a:t>Upin 		: Rp 22.666.667 x 50% = Rp 11.333.334 </a:t>
            </a:r>
          </a:p>
          <a:p>
            <a:pPr algn="just">
              <a:lnSpc>
                <a:spcPct val="150000"/>
              </a:lnSpc>
            </a:pPr>
            <a:r>
              <a:rPr lang="id-ID" sz="2800" dirty="0" smtClean="0"/>
              <a:t>Ipin 		: Rp 22.666.667 x 35% = Rp   7.933.333 </a:t>
            </a:r>
          </a:p>
          <a:p>
            <a:pPr algn="just">
              <a:lnSpc>
                <a:spcPct val="150000"/>
              </a:lnSpc>
            </a:pPr>
            <a:r>
              <a:rPr lang="id-ID" sz="2800" dirty="0" smtClean="0"/>
              <a:t>Ehsan 	: Rp 22.666.667 x 15% 	= Rp   3.400.000 </a:t>
            </a:r>
          </a:p>
          <a:p>
            <a:pPr algn="just"/>
            <a:endParaRPr lang="id-ID" sz="2800" dirty="0" smtClean="0"/>
          </a:p>
        </p:txBody>
      </p:sp>
      <p:cxnSp>
        <p:nvCxnSpPr>
          <p:cNvPr id="6" name="Straight Connector 5"/>
          <p:cNvCxnSpPr/>
          <p:nvPr/>
        </p:nvCxnSpPr>
        <p:spPr>
          <a:xfrm>
            <a:off x="3200400" y="2284412"/>
            <a:ext cx="2514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sndAc>
      <p:stSnd>
        <p:snd r:embed="rId2" name="pu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7848"/>
            <a:ext cx="8534400" cy="758952"/>
          </a:xfrm>
        </p:spPr>
        <p:txBody>
          <a:bodyPr>
            <a:normAutofit/>
          </a:bodyPr>
          <a:lstStyle/>
          <a:p>
            <a:pPr algn="l"/>
            <a:r>
              <a:rPr lang="id-ID" sz="3600" dirty="0" smtClean="0">
                <a:solidFill>
                  <a:schemeClr val="tx1"/>
                </a:solidFill>
              </a:rPr>
              <a:t>Jurnal : </a:t>
            </a:r>
            <a:endParaRPr lang="id-ID" sz="3600" dirty="0">
              <a:solidFill>
                <a:schemeClr val="tx1"/>
              </a:solidFill>
            </a:endParaRPr>
          </a:p>
        </p:txBody>
      </p:sp>
      <p:sp>
        <p:nvSpPr>
          <p:cNvPr id="7" name="TextBox 6"/>
          <p:cNvSpPr txBox="1"/>
          <p:nvPr/>
        </p:nvSpPr>
        <p:spPr>
          <a:xfrm>
            <a:off x="228600" y="1732002"/>
            <a:ext cx="8610600" cy="3539430"/>
          </a:xfrm>
          <a:prstGeom prst="rect">
            <a:avLst/>
          </a:prstGeom>
          <a:noFill/>
        </p:spPr>
        <p:txBody>
          <a:bodyPr wrap="square" rtlCol="0">
            <a:spAutoFit/>
          </a:bodyPr>
          <a:lstStyle/>
          <a:p>
            <a:pPr marL="514350" indent="-514350" algn="just">
              <a:buAutoNum type="alphaLcPeriod"/>
            </a:pPr>
            <a:r>
              <a:rPr lang="id-ID" sz="3200" dirty="0" smtClean="0"/>
              <a:t>Goodwill 		Rp 22.666.667 </a:t>
            </a:r>
          </a:p>
          <a:p>
            <a:pPr marL="514350" indent="-514350" algn="just"/>
            <a:r>
              <a:rPr lang="id-ID" sz="3200" dirty="0" smtClean="0"/>
              <a:t>		Modal Upin 		Rp 11.333.334 </a:t>
            </a:r>
          </a:p>
          <a:p>
            <a:pPr marL="514350" indent="-514350" algn="just"/>
            <a:r>
              <a:rPr lang="id-ID" sz="3200" dirty="0" smtClean="0"/>
              <a:t>		Modal Ipin 		Rp  7.933.333 </a:t>
            </a:r>
          </a:p>
          <a:p>
            <a:pPr marL="514350" indent="-514350" algn="just"/>
            <a:r>
              <a:rPr lang="id-ID" sz="3200" dirty="0" smtClean="0"/>
              <a:t>		Modal Ehsan 		Rp  3.400.000 </a:t>
            </a:r>
          </a:p>
          <a:p>
            <a:pPr marL="514350" indent="-514350" algn="just"/>
            <a:endParaRPr lang="id-ID" sz="3200" dirty="0" smtClean="0"/>
          </a:p>
          <a:p>
            <a:pPr marL="514350" indent="-514350" algn="just">
              <a:buAutoNum type="alphaLcPeriod" startAt="2"/>
            </a:pPr>
            <a:r>
              <a:rPr lang="id-ID" sz="3200" dirty="0" smtClean="0"/>
              <a:t>Modal Ehsan 	</a:t>
            </a:r>
            <a:r>
              <a:rPr lang="id-ID" sz="3200" dirty="0" smtClean="0"/>
              <a:t>Rp </a:t>
            </a:r>
            <a:r>
              <a:rPr lang="id-ID" sz="3200" dirty="0" smtClean="0"/>
              <a:t>43.400.000 </a:t>
            </a:r>
          </a:p>
          <a:p>
            <a:pPr marL="1428750" lvl="2" indent="-514350" algn="just"/>
            <a:r>
              <a:rPr lang="id-ID" sz="3200" dirty="0" smtClean="0"/>
              <a:t>Kas 				</a:t>
            </a:r>
            <a:r>
              <a:rPr lang="en-US" sz="3200" dirty="0" smtClean="0"/>
              <a:t> </a:t>
            </a:r>
            <a:r>
              <a:rPr lang="id-ID" sz="3200" dirty="0" smtClean="0"/>
              <a:t>Rp </a:t>
            </a:r>
            <a:r>
              <a:rPr lang="id-ID" sz="3200" dirty="0" smtClean="0"/>
              <a:t>43.400.000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solidFill>
                  <a:srgbClr val="0070C0"/>
                </a:solidFill>
              </a:rPr>
              <a:t>Meninggalnya Seorang Sekutu </a:t>
            </a:r>
            <a:endParaRPr lang="en-US" dirty="0">
              <a:solidFill>
                <a:srgbClr val="0070C0"/>
              </a:solidFill>
            </a:endParaRPr>
          </a:p>
        </p:txBody>
      </p:sp>
      <p:sp>
        <p:nvSpPr>
          <p:cNvPr id="5" name="TextBox 4"/>
          <p:cNvSpPr txBox="1"/>
          <p:nvPr/>
        </p:nvSpPr>
        <p:spPr>
          <a:xfrm>
            <a:off x="228600" y="1524000"/>
            <a:ext cx="8610600" cy="5016758"/>
          </a:xfrm>
          <a:prstGeom prst="rect">
            <a:avLst/>
          </a:prstGeom>
          <a:noFill/>
        </p:spPr>
        <p:txBody>
          <a:bodyPr wrap="square" rtlCol="0">
            <a:spAutoFit/>
          </a:bodyPr>
          <a:lstStyle/>
          <a:p>
            <a:pPr algn="just"/>
            <a:r>
              <a:rPr lang="id-ID" sz="3200" dirty="0" smtClean="0"/>
              <a:t>Meninggalnya seorang sekutu dari satu persekutuan berarti membubarkan persekutuan. Aktiva dan hutang-hutang persekutuan pada umumnya dinilai kembali dan bagian hak penyertaan dari sekutu yang meninggal harus ditentukan hingga saat meninggalnya. Para sekutu dapat melakukan penyelesaian atas bagian penyertaan modal yang meninggal seperti cara keluarnya sekutu lama.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1524000"/>
          </a:xfrm>
        </p:spPr>
        <p:txBody>
          <a:bodyPr>
            <a:normAutofit/>
          </a:bodyPr>
          <a:lstStyle/>
          <a:p>
            <a:r>
              <a:rPr lang="id-ID" sz="3000" dirty="0" smtClean="0">
                <a:solidFill>
                  <a:schemeClr val="tx1"/>
                </a:solidFill>
              </a:rPr>
              <a:t>Ada 3 metode untuk mencatat keluar / meninggalnya sekutu lama </a:t>
            </a:r>
            <a:endParaRPr lang="en-US" sz="3000" dirty="0">
              <a:solidFill>
                <a:schemeClr val="tx1"/>
              </a:solidFill>
            </a:endParaRPr>
          </a:p>
        </p:txBody>
      </p:sp>
      <p:sp>
        <p:nvSpPr>
          <p:cNvPr id="5" name="TextBox 4"/>
          <p:cNvSpPr txBox="1"/>
          <p:nvPr/>
        </p:nvSpPr>
        <p:spPr>
          <a:xfrm>
            <a:off x="685800" y="1295400"/>
            <a:ext cx="8610600" cy="5632311"/>
          </a:xfrm>
          <a:prstGeom prst="rect">
            <a:avLst/>
          </a:prstGeom>
          <a:noFill/>
        </p:spPr>
        <p:txBody>
          <a:bodyPr wrap="square" rtlCol="0">
            <a:spAutoFit/>
          </a:bodyPr>
          <a:lstStyle/>
          <a:p>
            <a:pPr marL="514350" indent="-514350" algn="just">
              <a:lnSpc>
                <a:spcPct val="150000"/>
              </a:lnSpc>
              <a:buAutoNum type="alphaLcPeriod"/>
            </a:pPr>
            <a:r>
              <a:rPr lang="id-ID" sz="2400" dirty="0" smtClean="0"/>
              <a:t>Metode bonus : </a:t>
            </a:r>
          </a:p>
          <a:p>
            <a:pPr marL="514350" indent="-514350" algn="just">
              <a:lnSpc>
                <a:spcPct val="150000"/>
              </a:lnSpc>
            </a:pPr>
            <a:r>
              <a:rPr lang="id-ID" sz="2400" dirty="0" smtClean="0"/>
              <a:t>	1. Tidak dilakukan penilaian dan penyesuaian </a:t>
            </a:r>
          </a:p>
          <a:p>
            <a:pPr marL="514350" indent="-514350" algn="just">
              <a:lnSpc>
                <a:spcPct val="150000"/>
              </a:lnSpc>
            </a:pPr>
            <a:r>
              <a:rPr lang="id-ID" sz="2400" dirty="0" smtClean="0"/>
              <a:t>		terhadap aset persekutuan yang tinggal. </a:t>
            </a:r>
          </a:p>
          <a:p>
            <a:pPr marL="514350" indent="-514350" algn="just">
              <a:lnSpc>
                <a:spcPct val="150000"/>
              </a:lnSpc>
            </a:pPr>
            <a:r>
              <a:rPr lang="id-ID" sz="2400" dirty="0" smtClean="0"/>
              <a:t>	2. Tidak ada pengakuan goodwill. </a:t>
            </a:r>
          </a:p>
          <a:p>
            <a:pPr marL="514350" indent="-514350" algn="just">
              <a:lnSpc>
                <a:spcPct val="150000"/>
              </a:lnSpc>
            </a:pPr>
            <a:endParaRPr lang="id-ID" sz="2400" dirty="0" smtClean="0"/>
          </a:p>
          <a:p>
            <a:pPr marL="514350" indent="-514350" algn="just">
              <a:lnSpc>
                <a:spcPct val="150000"/>
              </a:lnSpc>
            </a:pPr>
            <a:r>
              <a:rPr lang="id-ID" sz="2400" dirty="0" smtClean="0"/>
              <a:t>b. Metode Goodwill : </a:t>
            </a:r>
          </a:p>
          <a:p>
            <a:pPr marL="514350" indent="-514350" algn="just">
              <a:lnSpc>
                <a:spcPct val="150000"/>
              </a:lnSpc>
            </a:pPr>
            <a:r>
              <a:rPr lang="id-ID" sz="2400" dirty="0" smtClean="0"/>
              <a:t>	1. Dilakukan penilaian secara bebas untuk menetapkan </a:t>
            </a:r>
          </a:p>
          <a:p>
            <a:pPr marL="514350" indent="-514350" algn="just">
              <a:lnSpc>
                <a:spcPct val="150000"/>
              </a:lnSpc>
            </a:pPr>
            <a:r>
              <a:rPr lang="id-ID" sz="2400" dirty="0" smtClean="0"/>
              <a:t>	     nilai pasar dari aset persekutuan. </a:t>
            </a:r>
          </a:p>
          <a:p>
            <a:pPr marL="514350" indent="-514350" algn="just">
              <a:lnSpc>
                <a:spcPct val="150000"/>
              </a:lnSpc>
            </a:pPr>
            <a:r>
              <a:rPr lang="id-ID" sz="2400" dirty="0" smtClean="0"/>
              <a:t>	2. Terhadap aset spesifik disesuaikan ke nilai pasar. </a:t>
            </a:r>
          </a:p>
          <a:p>
            <a:pPr marL="514350" indent="-514350" algn="just">
              <a:lnSpc>
                <a:spcPct val="150000"/>
              </a:lnSpc>
            </a:pPr>
            <a:r>
              <a:rPr lang="id-ID" sz="2400" dirty="0" smtClean="0"/>
              <a:t>	3. Goodwill diakui. </a:t>
            </a:r>
          </a:p>
        </p:txBody>
      </p:sp>
    </p:spTree>
  </p:cSld>
  <p:clrMapOvr>
    <a:masterClrMapping/>
  </p:clrMapOvr>
  <p:transition spd="slow">
    <p:dissolve/>
    <p:sndAc>
      <p:stSnd>
        <p:snd r:embed="rId2" name="push.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921</TotalTime>
  <Words>498</Words>
  <Application>Microsoft Office PowerPoint</Application>
  <PresentationFormat>On-screen Show (4:3)</PresentationFormat>
  <Paragraphs>189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Civic</vt:lpstr>
      <vt:lpstr>Pengunduran Diri Sekutu Lama </vt:lpstr>
      <vt:lpstr>1. Metode Bonus </vt:lpstr>
      <vt:lpstr>Perhitungan Alokasi Bonus </vt:lpstr>
      <vt:lpstr>2. Metode Goodwill  </vt:lpstr>
      <vt:lpstr>a. Goodwill untuk sekutu yang keluar saja   </vt:lpstr>
      <vt:lpstr>b. Goodwill untuk semua sekutu </vt:lpstr>
      <vt:lpstr>Jurnal : </vt:lpstr>
      <vt:lpstr>Meninggalnya Seorang Sekutu </vt:lpstr>
      <vt:lpstr>Ada 3 metode untuk mencatat keluar / meninggalnya sekutu lama </vt:lpstr>
      <vt:lpstr>c. Metode Campuran </vt:lpstr>
      <vt:lpstr>Contoh : </vt:lpstr>
      <vt:lpstr>Jawab :  1. Metode Bonus   </vt:lpstr>
      <vt:lpstr>2. Metode Goodwill  </vt:lpstr>
      <vt:lpstr>Alokasi goodwill dan nilai persediaan yang terlalu rendah adalah : </vt:lpstr>
      <vt:lpstr>Jurnal :   </vt:lpstr>
      <vt:lpstr>3. Metode Campuran     Alokasi nilai persediaan yang terlalu rendah </vt:lpstr>
      <vt:lpstr>Jurnal :   </vt:lpstr>
      <vt:lpstr>Perhitungan : </vt:lpstr>
      <vt:lpstr>Penyatuan dan Peleburan ke Perseroan </vt:lpstr>
      <vt:lpstr>Slide 20</vt:lpstr>
      <vt:lpstr>Slide 21</vt:lpstr>
      <vt:lpstr>Jurnal Penyesuaian akun modal dan penilaian kembali    </vt:lpstr>
      <vt:lpstr>PT. Nakyza  Neraca  Per 31 Juli 2013 </vt:lpstr>
      <vt:lpstr>Slide 24</vt:lpstr>
    </vt:vector>
  </TitlesOfParts>
  <Company>Asus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Anggaran Tenaga kerja</dc:title>
  <dc:creator>Alvin</dc:creator>
  <cp:lastModifiedBy>UMA</cp:lastModifiedBy>
  <cp:revision>98</cp:revision>
  <dcterms:created xsi:type="dcterms:W3CDTF">2011-03-29T03:35:08Z</dcterms:created>
  <dcterms:modified xsi:type="dcterms:W3CDTF">2018-03-28T08:15:09Z</dcterms:modified>
</cp:coreProperties>
</file>